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el-G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DejaVu Sans" panose="020B0603030804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DejaVu Sans" panose="020B0603030804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DejaVu Sans" panose="020B0603030804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DejaVu Sans" panose="020B0603030804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DejaVu Sans" panose="020B0603030804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DejaVu Sans" panose="020B0603030804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DejaVu Sans" panose="020B0603030804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DejaVu Sans" panose="020B0603030804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DejaVu Sans" panose="020B0603030804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9578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l-GR"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6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5345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l-GR"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752744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l-GR"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23677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l-GR"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600" cy="4525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38661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l-GR"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2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13469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l-GR"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92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92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06297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59211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320"/>
            <a:ext cx="8229600" cy="5299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11139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l-GR"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92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6308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l-GR"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92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54958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l-GR"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600" cy="215856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01901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7D83B4CB-80F2-42A9-B3A1-D5C16C35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r>
              <a:rPr lang="el-GR"/>
              <a:t>Click to edit the title text format</a:t>
            </a: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3F9D2355-EBE0-4993-B212-832887E9F4EB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r>
              <a:rPr lang="el-GR"/>
              <a:t>Click to edit the outline text format</a:t>
            </a:r>
          </a:p>
          <a:p>
            <a:pPr lvl="1"/>
            <a:r>
              <a:rPr lang="el-GR"/>
              <a:t>Second Outline Level</a:t>
            </a:r>
          </a:p>
          <a:p>
            <a:pPr lvl="2"/>
            <a:r>
              <a:rPr lang="el-GR"/>
              <a:t>Third Outline Level</a:t>
            </a:r>
          </a:p>
          <a:p>
            <a:pPr lvl="3"/>
            <a:r>
              <a:rPr lang="el-GR"/>
              <a:t>Fourth Outline Level</a:t>
            </a:r>
          </a:p>
          <a:p>
            <a:pPr lvl="4"/>
            <a:r>
              <a:rPr lang="el-GR"/>
              <a:t>Fifth Outline Level</a:t>
            </a:r>
          </a:p>
          <a:p>
            <a:pPr lvl="5"/>
            <a:r>
              <a:rPr lang="el-GR"/>
              <a:t>Sixth Outline Level</a:t>
            </a:r>
          </a:p>
          <a:p>
            <a:pPr lvl="6"/>
            <a:r>
              <a:rPr lang="el-GR"/>
              <a:t>Seventh Outline Level</a:t>
            </a:r>
          </a:p>
        </p:txBody>
      </p:sp>
      <p:sp>
        <p:nvSpPr>
          <p:cNvPr id="2" name="PlaceHolder 3">
            <a:extLst>
              <a:ext uri="{FF2B5EF4-FFF2-40B4-BE49-F238E27FC236}">
                <a16:creationId xmlns:a16="http://schemas.microsoft.com/office/drawing/2014/main" id="{026C2456-2CE1-477B-BA1A-7A015DA7A3E3}"/>
              </a:ext>
            </a:extLst>
          </p:cNvPr>
          <p:cNvSpPr>
            <a:spLocks noGrp="1"/>
          </p:cNvSpPr>
          <p:nvPr>
            <p:ph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 lIns="90000" tIns="46800" rIns="90000" bIns="46800">
            <a:noAutofit/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pc="-1">
                <a:solidFill>
                  <a:srgbClr val="000000"/>
                </a:solidFill>
                <a:latin typeface="Arial"/>
                <a:cs typeface="+mn-cs"/>
              </a:defRPr>
            </a:lvl1pPr>
          </a:lstStyle>
          <a:p>
            <a:pPr>
              <a:defRPr/>
            </a:pPr>
            <a:r>
              <a:rPr lang="el-GR"/>
              <a:t>&lt;date/time&gt;</a:t>
            </a:r>
          </a:p>
        </p:txBody>
      </p:sp>
      <p:sp>
        <p:nvSpPr>
          <p:cNvPr id="3" name="PlaceHolder 4">
            <a:extLst>
              <a:ext uri="{FF2B5EF4-FFF2-40B4-BE49-F238E27FC236}">
                <a16:creationId xmlns:a16="http://schemas.microsoft.com/office/drawing/2014/main" id="{081019E4-93F1-4967-8A6E-7F911BA32D20}"/>
              </a:ext>
            </a:extLst>
          </p:cNvPr>
          <p:cNvSpPr>
            <a:spLocks noGrp="1"/>
          </p:cNvSpPr>
          <p:nvPr>
            <p:ph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 lIns="90000" tIns="46800" rIns="90000" bIns="46800">
            <a:noAutofit/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pc="-1">
                <a:solidFill>
                  <a:srgbClr val="000000"/>
                </a:solidFill>
                <a:latin typeface="Arial"/>
                <a:cs typeface="+mn-cs"/>
              </a:defRPr>
            </a:lvl1pPr>
          </a:lstStyle>
          <a:p>
            <a:pPr>
              <a:defRPr/>
            </a:pPr>
            <a:r>
              <a:rPr lang="el-GR"/>
              <a:t>&lt;footer&gt;</a:t>
            </a:r>
          </a:p>
        </p:txBody>
      </p:sp>
      <p:sp>
        <p:nvSpPr>
          <p:cNvPr id="4" name="PlaceHolder 5">
            <a:extLst>
              <a:ext uri="{FF2B5EF4-FFF2-40B4-BE49-F238E27FC236}">
                <a16:creationId xmlns:a16="http://schemas.microsoft.com/office/drawing/2014/main" id="{869EDB64-5E42-4185-BEE8-3506421B985D}"/>
              </a:ext>
            </a:extLst>
          </p:cNvPr>
          <p:cNvSpPr>
            <a:spLocks noGrp="1"/>
          </p:cNvSpPr>
          <p:nvPr>
            <p:ph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lIns="90000" tIns="46800" rIns="90000" bIns="46800">
            <a:noAutofit/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pc="-1">
                <a:solidFill>
                  <a:srgbClr val="000000"/>
                </a:solidFill>
                <a:latin typeface="Arial"/>
                <a:cs typeface="+mn-cs"/>
              </a:defRPr>
            </a:lvl1pPr>
          </a:lstStyle>
          <a:p>
            <a:pPr>
              <a:defRPr/>
            </a:pPr>
            <a:fld id="{17D7A4FC-AB5F-4751-B79B-8F0C03F9DE86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DejaVu Sans" panose="020B060303080402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DejaVu Sans" panose="020B060303080402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DejaVu Sans" panose="020B060303080402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DejaVu Sans" panose="020B0603030804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DejaVu Sans" panose="020B0603030804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DejaVu Sans" panose="020B0603030804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DejaVu Sans" panose="020B0603030804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DejaVu Sans" panose="020B060303080402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1.png"/><Relationship Id="rId4" Type="http://schemas.openxmlformats.org/officeDocument/2006/relationships/hyperlink" Target="https://www.onlinegdb.com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40">
            <a:extLst>
              <a:ext uri="{FF2B5EF4-FFF2-40B4-BE49-F238E27FC236}">
                <a16:creationId xmlns:a16="http://schemas.microsoft.com/office/drawing/2014/main" id="{1371D5AC-5E95-4B1A-86AB-D01793A7C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503238"/>
            <a:ext cx="8640763" cy="170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Shape 1">
            <a:extLst>
              <a:ext uri="{FF2B5EF4-FFF2-40B4-BE49-F238E27FC236}">
                <a16:creationId xmlns:a16="http://schemas.microsoft.com/office/drawing/2014/main" id="{3A794FA1-9BAA-4DB2-9539-54C4D310AEDB}"/>
              </a:ext>
            </a:extLst>
          </p:cNvPr>
          <p:cNvSpPr txBox="1"/>
          <p:nvPr/>
        </p:nvSpPr>
        <p:spPr>
          <a:xfrm>
            <a:off x="431800" y="5081588"/>
            <a:ext cx="8348663" cy="1470025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l-GR" sz="3200" spc="-1">
                <a:solidFill>
                  <a:srgbClr val="FFFF00"/>
                </a:solidFill>
                <a:latin typeface="Times New Roman"/>
                <a:cs typeface="+mn-cs"/>
              </a:rPr>
              <a:t>http://www.schoolspace.gr</a:t>
            </a:r>
            <a:endParaRPr lang="el-GR" sz="3200" spc="-1">
              <a:solidFill>
                <a:srgbClr val="CCFFFF"/>
              </a:solidFill>
              <a:latin typeface="Arial"/>
              <a:cs typeface="+mn-cs"/>
            </a:endParaRPr>
          </a:p>
        </p:txBody>
      </p:sp>
      <p:sp>
        <p:nvSpPr>
          <p:cNvPr id="43" name="TextShape 2">
            <a:extLst>
              <a:ext uri="{FF2B5EF4-FFF2-40B4-BE49-F238E27FC236}">
                <a16:creationId xmlns:a16="http://schemas.microsoft.com/office/drawing/2014/main" id="{A6494467-51D5-481E-9760-6792198B6F61}"/>
              </a:ext>
            </a:extLst>
          </p:cNvPr>
          <p:cNvSpPr txBox="1"/>
          <p:nvPr/>
        </p:nvSpPr>
        <p:spPr>
          <a:xfrm>
            <a:off x="261720" y="4676421"/>
            <a:ext cx="8348662" cy="1470025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l-GR" sz="3200" spc="-1">
                <a:solidFill>
                  <a:srgbClr val="FFFF00"/>
                </a:solidFill>
                <a:latin typeface="Times New Roman"/>
                <a:cs typeface="+mn-cs"/>
              </a:rPr>
              <a:t>facebook.com/schoolspace.chania</a:t>
            </a:r>
            <a:endParaRPr lang="el-GR" sz="3200" spc="-1">
              <a:solidFill>
                <a:srgbClr val="CCFFFF"/>
              </a:solidFill>
              <a:latin typeface="Arial"/>
              <a:cs typeface="+mn-cs"/>
            </a:endParaRPr>
          </a:p>
        </p:txBody>
      </p:sp>
      <p:sp>
        <p:nvSpPr>
          <p:cNvPr id="6" name="TextShape 3">
            <a:extLst>
              <a:ext uri="{FF2B5EF4-FFF2-40B4-BE49-F238E27FC236}">
                <a16:creationId xmlns:a16="http://schemas.microsoft.com/office/drawing/2014/main" id="{34CDCC5E-D478-4DE2-BCA3-A44E6EEE62D5}"/>
              </a:ext>
            </a:extLst>
          </p:cNvPr>
          <p:cNvSpPr txBox="1"/>
          <p:nvPr/>
        </p:nvSpPr>
        <p:spPr>
          <a:xfrm>
            <a:off x="261720" y="2668680"/>
            <a:ext cx="8568000" cy="16113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ctr" anchorCtr="0" compatLnSpc="1">
            <a:noAutofit/>
          </a:bodyPr>
          <a:lstStyle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l-GR" sz="4400" b="0" i="0" u="none" strike="noStrike" cap="none" baseline="0">
                <a:ln>
                  <a:noFill/>
                </a:ln>
                <a:solidFill>
                  <a:srgbClr val="CCFFFF"/>
                </a:solidFill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  <a:cs typeface="Arial" pitchFamily="2"/>
              </a:defRPr>
            </a:lvl1pPr>
          </a:lstStyle>
          <a:p>
            <a:r>
              <a:rPr lang="el-GR" dirty="0"/>
              <a:t> Η Γλώσσα Προγραμματισμού </a:t>
            </a:r>
            <a:r>
              <a:rPr lang="en-US" dirty="0"/>
              <a:t>C</a:t>
            </a:r>
          </a:p>
          <a:p>
            <a:r>
              <a:rPr lang="el-GR" dirty="0"/>
              <a:t>για </a:t>
            </a:r>
            <a:r>
              <a:rPr lang="en-US" dirty="0"/>
              <a:t>makers :D</a:t>
            </a:r>
            <a:endParaRPr lang="el-G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692B537A-0B93-46D8-969A-FFCC02F9D323}"/>
              </a:ext>
            </a:extLst>
          </p:cNvPr>
          <p:cNvSpPr txBox="1"/>
          <p:nvPr/>
        </p:nvSpPr>
        <p:spPr>
          <a:xfrm>
            <a:off x="312187" y="159798"/>
            <a:ext cx="8519626" cy="809463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n-US" altLang="el-GR" sz="2400" dirty="0">
                <a:solidFill>
                  <a:srgbClr val="FFFFFF"/>
                </a:solidFill>
              </a:rPr>
              <a:t>H </a:t>
            </a:r>
            <a:r>
              <a:rPr lang="el-GR" altLang="el-GR" sz="2400" dirty="0">
                <a:solidFill>
                  <a:srgbClr val="FFFFFF"/>
                </a:solidFill>
              </a:rPr>
              <a:t>Εντολή </a:t>
            </a:r>
            <a:r>
              <a:rPr lang="en-US" altLang="el-GR" sz="2400" dirty="0">
                <a:solidFill>
                  <a:srgbClr val="FFFFFF"/>
                </a:solidFill>
              </a:rPr>
              <a:t>IF</a:t>
            </a:r>
            <a:endParaRPr lang="el-GR" altLang="el-GR" sz="24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B7880B-E38E-4B60-9A99-22B37447E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87" y="1792048"/>
            <a:ext cx="4896533" cy="4534533"/>
          </a:xfrm>
          <a:prstGeom prst="rect">
            <a:avLst/>
          </a:prstGeom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3842563E-5159-4E60-8B08-3AB9A1392E2F}"/>
              </a:ext>
            </a:extLst>
          </p:cNvPr>
          <p:cNvSpPr/>
          <p:nvPr/>
        </p:nvSpPr>
        <p:spPr>
          <a:xfrm>
            <a:off x="3249227" y="1080963"/>
            <a:ext cx="2645545" cy="809463"/>
          </a:xfrm>
          <a:prstGeom prst="wedgeEllipseCallout">
            <a:avLst>
              <a:gd name="adj1" fmla="val -101704"/>
              <a:gd name="adj2" fmla="val 5536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Συνθήκη</a:t>
            </a:r>
            <a:endParaRPr lang="en-US" dirty="0"/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A3157D70-9BC4-42C1-B51B-BD9AC5B50D33}"/>
              </a:ext>
            </a:extLst>
          </p:cNvPr>
          <p:cNvSpPr/>
          <p:nvPr/>
        </p:nvSpPr>
        <p:spPr>
          <a:xfrm>
            <a:off x="5948037" y="2254295"/>
            <a:ext cx="2778713" cy="1174705"/>
          </a:xfrm>
          <a:prstGeom prst="wedgeEllipseCallout">
            <a:avLst>
              <a:gd name="adj1" fmla="val -83167"/>
              <a:gd name="adj2" fmla="val 1412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Εντολές που θα εκτελεστούν αν ισχύει η συνθήκη</a:t>
            </a:r>
            <a:endParaRPr lang="en-US" dirty="0"/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065F2156-5995-45AC-BCE9-6EE06EEF6241}"/>
              </a:ext>
            </a:extLst>
          </p:cNvPr>
          <p:cNvSpPr/>
          <p:nvPr/>
        </p:nvSpPr>
        <p:spPr>
          <a:xfrm>
            <a:off x="5948036" y="4231689"/>
            <a:ext cx="2778713" cy="1476653"/>
          </a:xfrm>
          <a:prstGeom prst="wedgeEllipseCallout">
            <a:avLst>
              <a:gd name="adj1" fmla="val -81570"/>
              <a:gd name="adj2" fmla="val -751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Εντολές που θα εκτελεστούν αν </a:t>
            </a:r>
            <a:r>
              <a:rPr lang="el-GR" b="1" dirty="0"/>
              <a:t>ΔΕΝ</a:t>
            </a:r>
            <a:r>
              <a:rPr lang="el-GR" dirty="0"/>
              <a:t> ισχύει η συνθήκη</a:t>
            </a:r>
            <a:endParaRPr lang="en-US" dirty="0"/>
          </a:p>
        </p:txBody>
      </p:sp>
      <p:sp>
        <p:nvSpPr>
          <p:cNvPr id="8" name="TextShape 1">
            <a:extLst>
              <a:ext uri="{FF2B5EF4-FFF2-40B4-BE49-F238E27FC236}">
                <a16:creationId xmlns:a16="http://schemas.microsoft.com/office/drawing/2014/main" id="{F03D3DDB-B00E-4F7B-B884-5B84396DDB0E}"/>
              </a:ext>
            </a:extLst>
          </p:cNvPr>
          <p:cNvSpPr txBox="1"/>
          <p:nvPr/>
        </p:nvSpPr>
        <p:spPr>
          <a:xfrm>
            <a:off x="580489" y="5051902"/>
            <a:ext cx="3716795" cy="809463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1600" dirty="0">
                <a:solidFill>
                  <a:srgbClr val="FFFFFF"/>
                </a:solidFill>
              </a:rPr>
              <a:t>Το τμήμα </a:t>
            </a:r>
            <a:r>
              <a:rPr lang="en-US" altLang="el-GR" sz="1600" dirty="0">
                <a:solidFill>
                  <a:srgbClr val="FFFFFF"/>
                </a:solidFill>
              </a:rPr>
              <a:t>else </a:t>
            </a:r>
            <a:r>
              <a:rPr lang="el-GR" altLang="el-GR" sz="1600" dirty="0">
                <a:solidFill>
                  <a:srgbClr val="FFFFFF"/>
                </a:solidFill>
              </a:rPr>
              <a:t>είναι προαιρετικό</a:t>
            </a:r>
          </a:p>
          <a:p>
            <a:pPr algn="ctr" eaLnBrk="1" hangingPunct="1"/>
            <a:r>
              <a:rPr lang="el-GR" altLang="el-GR" sz="1600" dirty="0">
                <a:solidFill>
                  <a:srgbClr val="FFFFFF"/>
                </a:solidFill>
              </a:rPr>
              <a:t>(μπορεί να μην υπάρχει)</a:t>
            </a:r>
          </a:p>
        </p:txBody>
      </p:sp>
      <p:sp>
        <p:nvSpPr>
          <p:cNvPr id="9" name="TextShape 1">
            <a:extLst>
              <a:ext uri="{FF2B5EF4-FFF2-40B4-BE49-F238E27FC236}">
                <a16:creationId xmlns:a16="http://schemas.microsoft.com/office/drawing/2014/main" id="{8FB248FD-B094-4CC3-B6BF-FBC56CFDC09E}"/>
              </a:ext>
            </a:extLst>
          </p:cNvPr>
          <p:cNvSpPr txBox="1"/>
          <p:nvPr/>
        </p:nvSpPr>
        <p:spPr>
          <a:xfrm>
            <a:off x="5278256" y="5921849"/>
            <a:ext cx="3716795" cy="809463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1600" dirty="0">
                <a:solidFill>
                  <a:srgbClr val="FFFFFF"/>
                </a:solidFill>
              </a:rPr>
              <a:t>Μέσα στα { } μπορεί να υπάρχουν περισσότερες από μία εντολές!</a:t>
            </a:r>
          </a:p>
        </p:txBody>
      </p:sp>
    </p:spTree>
    <p:extLst>
      <p:ext uri="{BB962C8B-B14F-4D97-AF65-F5344CB8AC3E}">
        <p14:creationId xmlns:p14="http://schemas.microsoft.com/office/powerpoint/2010/main" val="240202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65C4801-04DF-44E3-AE3E-E64EAA00A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93" y="1551586"/>
            <a:ext cx="4134427" cy="3391373"/>
          </a:xfrm>
          <a:prstGeom prst="rect">
            <a:avLst/>
          </a:prstGeom>
        </p:spPr>
      </p:pic>
      <p:sp>
        <p:nvSpPr>
          <p:cNvPr id="3" name="TextShape 1">
            <a:extLst>
              <a:ext uri="{FF2B5EF4-FFF2-40B4-BE49-F238E27FC236}">
                <a16:creationId xmlns:a16="http://schemas.microsoft.com/office/drawing/2014/main" id="{692B537A-0B93-46D8-969A-FFCC02F9D323}"/>
              </a:ext>
            </a:extLst>
          </p:cNvPr>
          <p:cNvSpPr txBox="1"/>
          <p:nvPr/>
        </p:nvSpPr>
        <p:spPr>
          <a:xfrm>
            <a:off x="312187" y="255279"/>
            <a:ext cx="8519626" cy="809463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n-US" altLang="el-GR" sz="2400" dirty="0">
                <a:solidFill>
                  <a:srgbClr val="FFFFFF"/>
                </a:solidFill>
              </a:rPr>
              <a:t>H </a:t>
            </a:r>
            <a:r>
              <a:rPr lang="el-GR" altLang="el-GR" sz="2400" dirty="0">
                <a:solidFill>
                  <a:srgbClr val="FFFFFF"/>
                </a:solidFill>
              </a:rPr>
              <a:t>Εντολή </a:t>
            </a:r>
            <a:r>
              <a:rPr lang="en-US" altLang="el-GR" sz="2400" dirty="0">
                <a:solidFill>
                  <a:srgbClr val="FFFFFF"/>
                </a:solidFill>
              </a:rPr>
              <a:t>While</a:t>
            </a:r>
            <a:r>
              <a:rPr lang="el-GR" altLang="el-GR" sz="2400" dirty="0">
                <a:solidFill>
                  <a:srgbClr val="FFFFFF"/>
                </a:solidFill>
              </a:rPr>
              <a:t> - Επανάληψη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3842563E-5159-4E60-8B08-3AB9A1392E2F}"/>
              </a:ext>
            </a:extLst>
          </p:cNvPr>
          <p:cNvSpPr/>
          <p:nvPr/>
        </p:nvSpPr>
        <p:spPr>
          <a:xfrm>
            <a:off x="5322648" y="1447866"/>
            <a:ext cx="2645545" cy="809463"/>
          </a:xfrm>
          <a:prstGeom prst="wedgeEllipseCallout">
            <a:avLst>
              <a:gd name="adj1" fmla="val -114120"/>
              <a:gd name="adj2" fmla="val 9046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Συνθήκη</a:t>
            </a:r>
            <a:endParaRPr lang="en-US" dirty="0"/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A3157D70-9BC4-42C1-B51B-BD9AC5B50D33}"/>
              </a:ext>
            </a:extLst>
          </p:cNvPr>
          <p:cNvSpPr/>
          <p:nvPr/>
        </p:nvSpPr>
        <p:spPr>
          <a:xfrm>
            <a:off x="5189480" y="2421555"/>
            <a:ext cx="2778713" cy="1174705"/>
          </a:xfrm>
          <a:prstGeom prst="wedgeEllipseCallout">
            <a:avLst>
              <a:gd name="adj1" fmla="val -77097"/>
              <a:gd name="adj2" fmla="val 4662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Εντολές που εκτελούνται όσο ισχύει η συνθήκη</a:t>
            </a:r>
            <a:endParaRPr lang="en-US" dirty="0"/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065F2156-5995-45AC-BCE9-6EE06EEF6241}"/>
              </a:ext>
            </a:extLst>
          </p:cNvPr>
          <p:cNvSpPr/>
          <p:nvPr/>
        </p:nvSpPr>
        <p:spPr>
          <a:xfrm>
            <a:off x="5189480" y="3760486"/>
            <a:ext cx="2778713" cy="1182473"/>
          </a:xfrm>
          <a:prstGeom prst="wedgeEllipseCallout">
            <a:avLst>
              <a:gd name="adj1" fmla="val -81570"/>
              <a:gd name="adj2" fmla="val -751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Τι θα γίνει αν παραλείψουμε την εντολή;</a:t>
            </a:r>
            <a:endParaRPr lang="en-US" dirty="0"/>
          </a:p>
        </p:txBody>
      </p:sp>
      <p:sp>
        <p:nvSpPr>
          <p:cNvPr id="8" name="TextShape 1">
            <a:extLst>
              <a:ext uri="{FF2B5EF4-FFF2-40B4-BE49-F238E27FC236}">
                <a16:creationId xmlns:a16="http://schemas.microsoft.com/office/drawing/2014/main" id="{F03D3DDB-B00E-4F7B-B884-5B84396DDB0E}"/>
              </a:ext>
            </a:extLst>
          </p:cNvPr>
          <p:cNvSpPr txBox="1"/>
          <p:nvPr/>
        </p:nvSpPr>
        <p:spPr>
          <a:xfrm>
            <a:off x="731409" y="5257684"/>
            <a:ext cx="3716795" cy="809463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1600" dirty="0">
                <a:solidFill>
                  <a:srgbClr val="FFFFFF"/>
                </a:solidFill>
              </a:rPr>
              <a:t>Για να τελειώσει ο βρόχος πρέπει κάποια στιγμή η συνθήκη να σταματήσει να ισχύει!</a:t>
            </a:r>
          </a:p>
        </p:txBody>
      </p:sp>
      <p:sp>
        <p:nvSpPr>
          <p:cNvPr id="9" name="TextShape 1">
            <a:extLst>
              <a:ext uri="{FF2B5EF4-FFF2-40B4-BE49-F238E27FC236}">
                <a16:creationId xmlns:a16="http://schemas.microsoft.com/office/drawing/2014/main" id="{8FB248FD-B094-4CC3-B6BF-FBC56CFDC09E}"/>
              </a:ext>
            </a:extLst>
          </p:cNvPr>
          <p:cNvSpPr txBox="1"/>
          <p:nvPr/>
        </p:nvSpPr>
        <p:spPr>
          <a:xfrm>
            <a:off x="4997640" y="5257683"/>
            <a:ext cx="3716795" cy="809463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1600" dirty="0">
                <a:solidFill>
                  <a:srgbClr val="FFFFFF"/>
                </a:solidFill>
              </a:rPr>
              <a:t>Μέσα στα { } μπορεί να υπάρχουν περισσότερες από μία εντολές!</a:t>
            </a:r>
          </a:p>
        </p:txBody>
      </p:sp>
    </p:spTree>
    <p:extLst>
      <p:ext uri="{BB962C8B-B14F-4D97-AF65-F5344CB8AC3E}">
        <p14:creationId xmlns:p14="http://schemas.microsoft.com/office/powerpoint/2010/main" val="3537336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D3DBBF-6F8C-48BA-9B29-D808DE1A2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09" y="1294052"/>
            <a:ext cx="4020111" cy="3734321"/>
          </a:xfrm>
          <a:prstGeom prst="rect">
            <a:avLst/>
          </a:prstGeom>
        </p:spPr>
      </p:pic>
      <p:sp>
        <p:nvSpPr>
          <p:cNvPr id="3" name="TextShape 1">
            <a:extLst>
              <a:ext uri="{FF2B5EF4-FFF2-40B4-BE49-F238E27FC236}">
                <a16:creationId xmlns:a16="http://schemas.microsoft.com/office/drawing/2014/main" id="{692B537A-0B93-46D8-969A-FFCC02F9D323}"/>
              </a:ext>
            </a:extLst>
          </p:cNvPr>
          <p:cNvSpPr txBox="1"/>
          <p:nvPr/>
        </p:nvSpPr>
        <p:spPr>
          <a:xfrm>
            <a:off x="312187" y="255279"/>
            <a:ext cx="8519626" cy="809463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400" dirty="0">
                <a:solidFill>
                  <a:srgbClr val="FFFFFF"/>
                </a:solidFill>
              </a:rPr>
              <a:t>Τι κάνει αυτό το πρόγραμμα;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3842563E-5159-4E60-8B08-3AB9A1392E2F}"/>
              </a:ext>
            </a:extLst>
          </p:cNvPr>
          <p:cNvSpPr/>
          <p:nvPr/>
        </p:nvSpPr>
        <p:spPr>
          <a:xfrm>
            <a:off x="5322648" y="1447866"/>
            <a:ext cx="2645545" cy="809463"/>
          </a:xfrm>
          <a:prstGeom prst="wedgeEllipseCallout">
            <a:avLst>
              <a:gd name="adj1" fmla="val -114120"/>
              <a:gd name="adj2" fmla="val 9046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Συνθήκη</a:t>
            </a:r>
            <a:endParaRPr lang="en-US" dirty="0"/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A3157D70-9BC4-42C1-B51B-BD9AC5B50D33}"/>
              </a:ext>
            </a:extLst>
          </p:cNvPr>
          <p:cNvSpPr/>
          <p:nvPr/>
        </p:nvSpPr>
        <p:spPr>
          <a:xfrm>
            <a:off x="5189480" y="2421555"/>
            <a:ext cx="2778713" cy="1174705"/>
          </a:xfrm>
          <a:prstGeom prst="wedgeEllipseCallout">
            <a:avLst>
              <a:gd name="adj1" fmla="val -77097"/>
              <a:gd name="adj2" fmla="val 4662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Εντολές που εκτελούνται όσο ισχύει η συνθήκη</a:t>
            </a:r>
            <a:endParaRPr lang="en-US" dirty="0"/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065F2156-5995-45AC-BCE9-6EE06EEF6241}"/>
              </a:ext>
            </a:extLst>
          </p:cNvPr>
          <p:cNvSpPr/>
          <p:nvPr/>
        </p:nvSpPr>
        <p:spPr>
          <a:xfrm>
            <a:off x="5189480" y="3760486"/>
            <a:ext cx="2778713" cy="1182473"/>
          </a:xfrm>
          <a:prstGeom prst="wedgeEllipseCallout">
            <a:avLst>
              <a:gd name="adj1" fmla="val -76139"/>
              <a:gd name="adj2" fmla="val 3002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Τι θα τυπώσει εδώ;</a:t>
            </a:r>
            <a:endParaRPr lang="en-US" dirty="0"/>
          </a:p>
        </p:txBody>
      </p:sp>
      <p:sp>
        <p:nvSpPr>
          <p:cNvPr id="8" name="TextShape 1">
            <a:extLst>
              <a:ext uri="{FF2B5EF4-FFF2-40B4-BE49-F238E27FC236}">
                <a16:creationId xmlns:a16="http://schemas.microsoft.com/office/drawing/2014/main" id="{F03D3DDB-B00E-4F7B-B884-5B84396DDB0E}"/>
              </a:ext>
            </a:extLst>
          </p:cNvPr>
          <p:cNvSpPr txBox="1"/>
          <p:nvPr/>
        </p:nvSpPr>
        <p:spPr>
          <a:xfrm>
            <a:off x="312187" y="5319828"/>
            <a:ext cx="8519626" cy="809463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1600" dirty="0">
                <a:solidFill>
                  <a:srgbClr val="FFFFFF"/>
                </a:solidFill>
              </a:rPr>
              <a:t>Το πρόγραμμα κάνει ένα επαναληπτικό υπολογισμό. Βγάζει άθροισμα κάποιων αριθμών. Ποιων;</a:t>
            </a:r>
          </a:p>
        </p:txBody>
      </p:sp>
    </p:spTree>
    <p:extLst>
      <p:ext uri="{BB962C8B-B14F-4D97-AF65-F5344CB8AC3E}">
        <p14:creationId xmlns:p14="http://schemas.microsoft.com/office/powerpoint/2010/main" val="42632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4215CA-E442-47F2-802E-21C055337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89" y="2413186"/>
            <a:ext cx="7621064" cy="2848373"/>
          </a:xfrm>
          <a:prstGeom prst="rect">
            <a:avLst/>
          </a:prstGeom>
        </p:spPr>
      </p:pic>
      <p:sp>
        <p:nvSpPr>
          <p:cNvPr id="3" name="TextShape 1">
            <a:extLst>
              <a:ext uri="{FF2B5EF4-FFF2-40B4-BE49-F238E27FC236}">
                <a16:creationId xmlns:a16="http://schemas.microsoft.com/office/drawing/2014/main" id="{692B537A-0B93-46D8-969A-FFCC02F9D323}"/>
              </a:ext>
            </a:extLst>
          </p:cNvPr>
          <p:cNvSpPr txBox="1"/>
          <p:nvPr/>
        </p:nvSpPr>
        <p:spPr>
          <a:xfrm>
            <a:off x="312187" y="255279"/>
            <a:ext cx="8519626" cy="809463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400" dirty="0">
                <a:solidFill>
                  <a:srgbClr val="FFFFFF"/>
                </a:solidFill>
              </a:rPr>
              <a:t>Επανάληψη με </a:t>
            </a:r>
            <a:r>
              <a:rPr lang="en-US" altLang="el-GR" sz="2400" dirty="0">
                <a:solidFill>
                  <a:srgbClr val="FFFFFF"/>
                </a:solidFill>
              </a:rPr>
              <a:t>For</a:t>
            </a:r>
            <a:endParaRPr lang="el-GR" altLang="el-GR" sz="2400" dirty="0">
              <a:solidFill>
                <a:srgbClr val="FFFFFF"/>
              </a:solidFill>
            </a:endParaRP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3842563E-5159-4E60-8B08-3AB9A1392E2F}"/>
              </a:ext>
            </a:extLst>
          </p:cNvPr>
          <p:cNvSpPr/>
          <p:nvPr/>
        </p:nvSpPr>
        <p:spPr>
          <a:xfrm>
            <a:off x="1288231" y="1506916"/>
            <a:ext cx="2645545" cy="809463"/>
          </a:xfrm>
          <a:prstGeom prst="wedgeEllipseCallout">
            <a:avLst>
              <a:gd name="adj1" fmla="val -5059"/>
              <a:gd name="adj2" fmla="val 1442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Αρχική τιμή</a:t>
            </a:r>
            <a:endParaRPr lang="en-US" dirty="0"/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A3157D70-9BC4-42C1-B51B-BD9AC5B50D33}"/>
              </a:ext>
            </a:extLst>
          </p:cNvPr>
          <p:cNvSpPr/>
          <p:nvPr/>
        </p:nvSpPr>
        <p:spPr>
          <a:xfrm>
            <a:off x="4239572" y="1506917"/>
            <a:ext cx="2778713" cy="906270"/>
          </a:xfrm>
          <a:prstGeom prst="wedgeEllipseCallout">
            <a:avLst>
              <a:gd name="adj1" fmla="val -28855"/>
              <a:gd name="adj2" fmla="val 11105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Συνθήκη</a:t>
            </a:r>
            <a:endParaRPr lang="en-US" dirty="0"/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065F2156-5995-45AC-BCE9-6EE06EEF6241}"/>
              </a:ext>
            </a:extLst>
          </p:cNvPr>
          <p:cNvSpPr/>
          <p:nvPr/>
        </p:nvSpPr>
        <p:spPr>
          <a:xfrm>
            <a:off x="5846427" y="4239880"/>
            <a:ext cx="2778713" cy="1182473"/>
          </a:xfrm>
          <a:prstGeom prst="wedgeEllipseCallout">
            <a:avLst>
              <a:gd name="adj1" fmla="val -33647"/>
              <a:gd name="adj2" fmla="val -10887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Εκτελείται στο τέλος κάθε επανάληψης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65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4DDF64-787D-44D5-8414-FF63EF941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26" y="2142537"/>
            <a:ext cx="7687748" cy="3105583"/>
          </a:xfrm>
          <a:prstGeom prst="rect">
            <a:avLst/>
          </a:prstGeom>
        </p:spPr>
      </p:pic>
      <p:sp>
        <p:nvSpPr>
          <p:cNvPr id="3" name="TextShape 1">
            <a:extLst>
              <a:ext uri="{FF2B5EF4-FFF2-40B4-BE49-F238E27FC236}">
                <a16:creationId xmlns:a16="http://schemas.microsoft.com/office/drawing/2014/main" id="{692B537A-0B93-46D8-969A-FFCC02F9D323}"/>
              </a:ext>
            </a:extLst>
          </p:cNvPr>
          <p:cNvSpPr txBox="1"/>
          <p:nvPr/>
        </p:nvSpPr>
        <p:spPr>
          <a:xfrm>
            <a:off x="312187" y="255279"/>
            <a:ext cx="8519626" cy="809463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400" dirty="0">
                <a:solidFill>
                  <a:srgbClr val="FFFFFF"/>
                </a:solidFill>
              </a:rPr>
              <a:t>Άθροισμα Αριθμών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3842563E-5159-4E60-8B08-3AB9A1392E2F}"/>
              </a:ext>
            </a:extLst>
          </p:cNvPr>
          <p:cNvSpPr/>
          <p:nvPr/>
        </p:nvSpPr>
        <p:spPr>
          <a:xfrm>
            <a:off x="1824847" y="1300885"/>
            <a:ext cx="2645545" cy="809463"/>
          </a:xfrm>
          <a:prstGeom prst="wedgeEllipseCallout">
            <a:avLst>
              <a:gd name="adj1" fmla="val -10428"/>
              <a:gd name="adj2" fmla="val 161751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Αρχική τιμή</a:t>
            </a:r>
            <a:endParaRPr lang="en-US" dirty="0"/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A3157D70-9BC4-42C1-B51B-BD9AC5B50D33}"/>
              </a:ext>
            </a:extLst>
          </p:cNvPr>
          <p:cNvSpPr/>
          <p:nvPr/>
        </p:nvSpPr>
        <p:spPr>
          <a:xfrm>
            <a:off x="4470392" y="1657213"/>
            <a:ext cx="2778713" cy="906270"/>
          </a:xfrm>
          <a:prstGeom prst="wedgeEllipseCallout">
            <a:avLst>
              <a:gd name="adj1" fmla="val -28855"/>
              <a:gd name="adj2" fmla="val 11105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Συνθήκη</a:t>
            </a:r>
            <a:endParaRPr lang="en-US" dirty="0"/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065F2156-5995-45AC-BCE9-6EE06EEF6241}"/>
              </a:ext>
            </a:extLst>
          </p:cNvPr>
          <p:cNvSpPr/>
          <p:nvPr/>
        </p:nvSpPr>
        <p:spPr>
          <a:xfrm>
            <a:off x="5970715" y="4234665"/>
            <a:ext cx="2778713" cy="1182473"/>
          </a:xfrm>
          <a:prstGeom prst="wedgeEllipseCallout">
            <a:avLst>
              <a:gd name="adj1" fmla="val -33647"/>
              <a:gd name="adj2" fmla="val -10887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Εκτελείται στο τέλος κάθε επανάληψης</a:t>
            </a:r>
            <a:endParaRPr lang="en-US" dirty="0"/>
          </a:p>
        </p:txBody>
      </p:sp>
      <p:sp>
        <p:nvSpPr>
          <p:cNvPr id="8" name="TextShape 1">
            <a:extLst>
              <a:ext uri="{FF2B5EF4-FFF2-40B4-BE49-F238E27FC236}">
                <a16:creationId xmlns:a16="http://schemas.microsoft.com/office/drawing/2014/main" id="{F03D3DDB-B00E-4F7B-B884-5B84396DDB0E}"/>
              </a:ext>
            </a:extLst>
          </p:cNvPr>
          <p:cNvSpPr txBox="1"/>
          <p:nvPr/>
        </p:nvSpPr>
        <p:spPr>
          <a:xfrm>
            <a:off x="312187" y="5586157"/>
            <a:ext cx="8519626" cy="809463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dirty="0">
                <a:solidFill>
                  <a:srgbClr val="FFFFFF"/>
                </a:solidFill>
              </a:rPr>
              <a:t>Είναι το πρόγραμμα αθροίσματος που είδαμε πριν αλλά γραμμένο με </a:t>
            </a:r>
            <a:r>
              <a:rPr lang="en-US" altLang="el-GR" dirty="0">
                <a:solidFill>
                  <a:srgbClr val="FFFFFF"/>
                </a:solidFill>
              </a:rPr>
              <a:t>for</a:t>
            </a:r>
            <a:endParaRPr lang="el-GR" altLang="el-G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81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Shape 1">
            <a:extLst>
              <a:ext uri="{FF2B5EF4-FFF2-40B4-BE49-F238E27FC236}">
                <a16:creationId xmlns:a16="http://schemas.microsoft.com/office/drawing/2014/main" id="{3F1639F9-5AB7-41A9-9100-E064C4B345A5}"/>
              </a:ext>
            </a:extLst>
          </p:cNvPr>
          <p:cNvSpPr txBox="1"/>
          <p:nvPr/>
        </p:nvSpPr>
        <p:spPr>
          <a:xfrm>
            <a:off x="216000" y="261183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800">
                <a:solidFill>
                  <a:srgbClr val="FFFFFF"/>
                </a:solidFill>
              </a:rPr>
              <a:t>Πόσο παλιά είναι;</a:t>
            </a:r>
          </a:p>
        </p:txBody>
      </p:sp>
      <p:pic>
        <p:nvPicPr>
          <p:cNvPr id="15365" name="Picture 45">
            <a:extLst>
              <a:ext uri="{FF2B5EF4-FFF2-40B4-BE49-F238E27FC236}">
                <a16:creationId xmlns:a16="http://schemas.microsoft.com/office/drawing/2014/main" id="{D14D6A91-4213-46A3-82DB-6F3F0F06D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75" y="1152525"/>
            <a:ext cx="2889250" cy="264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CustomShape 2">
            <a:extLst>
              <a:ext uri="{FF2B5EF4-FFF2-40B4-BE49-F238E27FC236}">
                <a16:creationId xmlns:a16="http://schemas.microsoft.com/office/drawing/2014/main" id="{6DAC19D1-BA15-48D3-B90D-4D153476ED5B}"/>
              </a:ext>
            </a:extLst>
          </p:cNvPr>
          <p:cNvSpPr/>
          <p:nvPr/>
        </p:nvSpPr>
        <p:spPr>
          <a:xfrm>
            <a:off x="4103688" y="1295400"/>
            <a:ext cx="4824412" cy="1439863"/>
          </a:xfrm>
          <a:prstGeom prst="wedgeRoundRectCallout">
            <a:avLst>
              <a:gd name="adj1" fmla="val -60337"/>
              <a:gd name="adj2" fmla="val 42125"/>
              <a:gd name="adj3" fmla="val 16667"/>
            </a:avLst>
          </a:prstGeom>
          <a:solidFill>
            <a:srgbClr val="FF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200">
                <a:solidFill>
                  <a:srgbClr val="FFFFFF"/>
                </a:solidFill>
              </a:rPr>
              <a:t>Διακόπτης: Ψηφιακή Είσοδος</a:t>
            </a:r>
          </a:p>
          <a:p>
            <a:pPr algn="ctr" eaLnBrk="1" hangingPunct="1"/>
            <a:r>
              <a:rPr lang="el-GR" altLang="el-GR" sz="2200">
                <a:solidFill>
                  <a:srgbClr val="FFFFFF"/>
                </a:solidFill>
              </a:rPr>
              <a:t>Σβηστό – Ανοικτό ( 0 - 1)</a:t>
            </a:r>
          </a:p>
        </p:txBody>
      </p:sp>
      <p:pic>
        <p:nvPicPr>
          <p:cNvPr id="15367" name="Picture 47">
            <a:extLst>
              <a:ext uri="{FF2B5EF4-FFF2-40B4-BE49-F238E27FC236}">
                <a16:creationId xmlns:a16="http://schemas.microsoft.com/office/drawing/2014/main" id="{A802BDAF-89E0-4A06-BE33-F401ED3C2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3311525"/>
            <a:ext cx="360045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CustomShape 3">
            <a:extLst>
              <a:ext uri="{FF2B5EF4-FFF2-40B4-BE49-F238E27FC236}">
                <a16:creationId xmlns:a16="http://schemas.microsoft.com/office/drawing/2014/main" id="{DEE150E2-3EFF-46AC-BB77-BAE0C4A859AB}"/>
              </a:ext>
            </a:extLst>
          </p:cNvPr>
          <p:cNvSpPr/>
          <p:nvPr/>
        </p:nvSpPr>
        <p:spPr>
          <a:xfrm>
            <a:off x="4103688" y="3887788"/>
            <a:ext cx="4824412" cy="1439862"/>
          </a:xfrm>
          <a:prstGeom prst="wedgeRoundRectCallout">
            <a:avLst>
              <a:gd name="adj1" fmla="val -60337"/>
              <a:gd name="adj2" fmla="val 42125"/>
              <a:gd name="adj3" fmla="val 16667"/>
            </a:avLst>
          </a:prstGeom>
          <a:solidFill>
            <a:srgbClr val="8019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200">
                <a:solidFill>
                  <a:srgbClr val="FFFFFF"/>
                </a:solidFill>
              </a:rPr>
              <a:t>Ποτενσιόμετρο:</a:t>
            </a:r>
          </a:p>
          <a:p>
            <a:pPr algn="ctr" eaLnBrk="1" hangingPunct="1"/>
            <a:r>
              <a:rPr lang="el-GR" altLang="el-GR" sz="2200">
                <a:solidFill>
                  <a:srgbClr val="FFFFFF"/>
                </a:solidFill>
              </a:rPr>
              <a:t>Διάφορες τιμές </a:t>
            </a:r>
          </a:p>
          <a:p>
            <a:pPr algn="ctr" eaLnBrk="1" hangingPunct="1"/>
            <a:r>
              <a:rPr lang="el-GR" altLang="el-GR" sz="2200">
                <a:solidFill>
                  <a:srgbClr val="FFFFFF"/>
                </a:solidFill>
              </a:rPr>
              <a:t>(Αναλογική είσοδος)</a:t>
            </a:r>
          </a:p>
        </p:txBody>
      </p:sp>
      <p:pic>
        <p:nvPicPr>
          <p:cNvPr id="15369" name="Picture 6">
            <a:extLst>
              <a:ext uri="{FF2B5EF4-FFF2-40B4-BE49-F238E27FC236}">
                <a16:creationId xmlns:a16="http://schemas.microsoft.com/office/drawing/2014/main" id="{7DBF297A-79AC-4EAA-99C5-CA01DCFB6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954088"/>
            <a:ext cx="8305800" cy="549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>
            <a:extLst>
              <a:ext uri="{FF2B5EF4-FFF2-40B4-BE49-F238E27FC236}">
                <a16:creationId xmlns:a16="http://schemas.microsoft.com/office/drawing/2014/main" id="{534F1B19-9F9C-4618-947D-DEE34B393141}"/>
              </a:ext>
            </a:extLst>
          </p:cNvPr>
          <p:cNvSpPr txBox="1"/>
          <p:nvPr/>
        </p:nvSpPr>
        <p:spPr>
          <a:xfrm>
            <a:off x="291216" y="186105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800">
                <a:solidFill>
                  <a:srgbClr val="FFFFFF"/>
                </a:solidFill>
              </a:rPr>
              <a:t>Πόσο εύκολη είναι;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AADC060-E63B-4EDB-B16D-9D8AB5D96574}"/>
              </a:ext>
            </a:extLst>
          </p:cNvPr>
          <p:cNvSpPr>
            <a:spLocks/>
          </p:cNvSpPr>
          <p:nvPr/>
        </p:nvSpPr>
        <p:spPr bwMode="auto">
          <a:xfrm>
            <a:off x="3095625" y="835025"/>
            <a:ext cx="2952750" cy="1366838"/>
          </a:xfrm>
          <a:custGeom>
            <a:avLst/>
            <a:gdLst>
              <a:gd name="T0" fmla="*/ 1476000 w 2951999"/>
              <a:gd name="T1" fmla="*/ 0 h 1368000"/>
              <a:gd name="T2" fmla="*/ 2951999 w 2951999"/>
              <a:gd name="T3" fmla="*/ 684000 h 1368000"/>
              <a:gd name="T4" fmla="*/ 1476000 w 2951999"/>
              <a:gd name="T5" fmla="*/ 1368000 h 1368000"/>
              <a:gd name="T6" fmla="*/ 0 w 2951999"/>
              <a:gd name="T7" fmla="*/ 684000 h 13680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66781 w 2951999"/>
              <a:gd name="T13" fmla="*/ 66781 h 1368000"/>
              <a:gd name="T14" fmla="*/ 2885218 w 2951999"/>
              <a:gd name="T15" fmla="*/ 1301219 h 1368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51999" h="1368000">
                <a:moveTo>
                  <a:pt x="228000" y="0"/>
                </a:moveTo>
                <a:lnTo>
                  <a:pt x="227999" y="0"/>
                </a:lnTo>
                <a:cubicBezTo>
                  <a:pt x="102079" y="0"/>
                  <a:pt x="0" y="102079"/>
                  <a:pt x="0" y="227999"/>
                </a:cubicBezTo>
                <a:lnTo>
                  <a:pt x="0" y="1140000"/>
                </a:lnTo>
                <a:cubicBezTo>
                  <a:pt x="0" y="1265920"/>
                  <a:pt x="102079" y="1368000"/>
                  <a:pt x="228000" y="1368000"/>
                </a:cubicBezTo>
                <a:lnTo>
                  <a:pt x="2723999" y="1368000"/>
                </a:lnTo>
                <a:cubicBezTo>
                  <a:pt x="2849919" y="1368000"/>
                  <a:pt x="2951999" y="1265920"/>
                  <a:pt x="2951999" y="1140000"/>
                </a:cubicBezTo>
                <a:lnTo>
                  <a:pt x="2951999" y="228000"/>
                </a:lnTo>
                <a:cubicBezTo>
                  <a:pt x="2951999" y="102079"/>
                  <a:pt x="2849919" y="0"/>
                  <a:pt x="2723999" y="0"/>
                </a:cubicBezTo>
                <a:lnTo>
                  <a:pt x="228000" y="0"/>
                </a:lnTo>
                <a:close/>
              </a:path>
            </a:pathLst>
          </a:custGeom>
          <a:solidFill>
            <a:srgbClr val="99FF66"/>
          </a:solidFill>
          <a:ln w="0">
            <a:solidFill>
              <a:srgbClr val="3465A4"/>
            </a:solidFill>
            <a:miter lim="800000"/>
            <a:headEnd/>
            <a:tailEnd/>
          </a:ln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4400">
                <a:solidFill>
                  <a:srgbClr val="FF6600"/>
                </a:solidFill>
                <a:cs typeface="Arial" panose="020B0604020202020204" pitchFamily="34" charset="0"/>
              </a:rPr>
              <a:t>Java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CCBBF4-E1A7-4869-B178-ECE6F5A1F516}"/>
              </a:ext>
            </a:extLst>
          </p:cNvPr>
          <p:cNvSpPr>
            <a:spLocks/>
          </p:cNvSpPr>
          <p:nvPr/>
        </p:nvSpPr>
        <p:spPr bwMode="auto">
          <a:xfrm>
            <a:off x="3095625" y="4541838"/>
            <a:ext cx="2952750" cy="1368425"/>
          </a:xfrm>
          <a:custGeom>
            <a:avLst/>
            <a:gdLst>
              <a:gd name="T0" fmla="*/ 1476000 w 2951999"/>
              <a:gd name="T1" fmla="*/ 0 h 1368000"/>
              <a:gd name="T2" fmla="*/ 2951999 w 2951999"/>
              <a:gd name="T3" fmla="*/ 684000 h 1368000"/>
              <a:gd name="T4" fmla="*/ 1476000 w 2951999"/>
              <a:gd name="T5" fmla="*/ 1368000 h 1368000"/>
              <a:gd name="T6" fmla="*/ 0 w 2951999"/>
              <a:gd name="T7" fmla="*/ 684000 h 13680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66781 w 2951999"/>
              <a:gd name="T13" fmla="*/ 66781 h 1368000"/>
              <a:gd name="T14" fmla="*/ 2885218 w 2951999"/>
              <a:gd name="T15" fmla="*/ 1301219 h 1368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51999" h="1368000">
                <a:moveTo>
                  <a:pt x="228000" y="0"/>
                </a:moveTo>
                <a:lnTo>
                  <a:pt x="227999" y="0"/>
                </a:lnTo>
                <a:cubicBezTo>
                  <a:pt x="102079" y="0"/>
                  <a:pt x="0" y="102079"/>
                  <a:pt x="0" y="227999"/>
                </a:cubicBezTo>
                <a:lnTo>
                  <a:pt x="0" y="1140000"/>
                </a:lnTo>
                <a:cubicBezTo>
                  <a:pt x="0" y="1265920"/>
                  <a:pt x="102079" y="1368000"/>
                  <a:pt x="228000" y="1368000"/>
                </a:cubicBezTo>
                <a:lnTo>
                  <a:pt x="2723999" y="1368000"/>
                </a:lnTo>
                <a:cubicBezTo>
                  <a:pt x="2849919" y="1368000"/>
                  <a:pt x="2951999" y="1265920"/>
                  <a:pt x="2951999" y="1140000"/>
                </a:cubicBezTo>
                <a:lnTo>
                  <a:pt x="2951999" y="228000"/>
                </a:lnTo>
                <a:cubicBezTo>
                  <a:pt x="2951999" y="102079"/>
                  <a:pt x="2849919" y="0"/>
                  <a:pt x="2723999" y="0"/>
                </a:cubicBezTo>
                <a:lnTo>
                  <a:pt x="228000" y="0"/>
                </a:lnTo>
                <a:close/>
              </a:path>
            </a:pathLst>
          </a:custGeom>
          <a:solidFill>
            <a:srgbClr val="CCCCCC"/>
          </a:solidFill>
          <a:ln w="0">
            <a:solidFill>
              <a:srgbClr val="3465A4"/>
            </a:solidFill>
            <a:miter lim="800000"/>
            <a:headEnd/>
            <a:tailEnd/>
          </a:ln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4400">
                <a:solidFill>
                  <a:srgbClr val="000000"/>
                </a:solidFill>
                <a:cs typeface="Arial" panose="020B0604020202020204" pitchFamily="34" charset="0"/>
              </a:rPr>
              <a:t>Assembly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9DF9E66-A5DE-402C-B57F-DED70C381710}"/>
              </a:ext>
            </a:extLst>
          </p:cNvPr>
          <p:cNvSpPr>
            <a:spLocks/>
          </p:cNvSpPr>
          <p:nvPr/>
        </p:nvSpPr>
        <p:spPr bwMode="auto">
          <a:xfrm>
            <a:off x="3095625" y="6270625"/>
            <a:ext cx="2952750" cy="503238"/>
          </a:xfrm>
          <a:custGeom>
            <a:avLst/>
            <a:gdLst>
              <a:gd name="T0" fmla="*/ 1476000 w 2951999"/>
              <a:gd name="T1" fmla="*/ 0 h 503640"/>
              <a:gd name="T2" fmla="*/ 2951999 w 2951999"/>
              <a:gd name="T3" fmla="*/ 251820 h 503640"/>
              <a:gd name="T4" fmla="*/ 1476000 w 2951999"/>
              <a:gd name="T5" fmla="*/ 503640 h 503640"/>
              <a:gd name="T6" fmla="*/ 0 w 2951999"/>
              <a:gd name="T7" fmla="*/ 251820 h 50364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24586 w 2951999"/>
              <a:gd name="T13" fmla="*/ 24586 h 503640"/>
              <a:gd name="T14" fmla="*/ 2927413 w 2951999"/>
              <a:gd name="T15" fmla="*/ 479054 h 5036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51999" h="503640">
                <a:moveTo>
                  <a:pt x="83940" y="0"/>
                </a:moveTo>
                <a:lnTo>
                  <a:pt x="83939" y="0"/>
                </a:lnTo>
                <a:cubicBezTo>
                  <a:pt x="37581" y="0"/>
                  <a:pt x="0" y="37581"/>
                  <a:pt x="0" y="83939"/>
                </a:cubicBezTo>
                <a:lnTo>
                  <a:pt x="0" y="419700"/>
                </a:lnTo>
                <a:cubicBezTo>
                  <a:pt x="0" y="466058"/>
                  <a:pt x="37581" y="503640"/>
                  <a:pt x="83940" y="503640"/>
                </a:cubicBezTo>
                <a:lnTo>
                  <a:pt x="2868059" y="503640"/>
                </a:lnTo>
                <a:cubicBezTo>
                  <a:pt x="2914417" y="503640"/>
                  <a:pt x="2951999" y="466058"/>
                  <a:pt x="2951999" y="419700"/>
                </a:cubicBezTo>
                <a:lnTo>
                  <a:pt x="2951999" y="83940"/>
                </a:lnTo>
                <a:cubicBezTo>
                  <a:pt x="2951999" y="37581"/>
                  <a:pt x="2914417" y="0"/>
                  <a:pt x="2868059" y="0"/>
                </a:cubicBezTo>
                <a:lnTo>
                  <a:pt x="83940" y="0"/>
                </a:lnTo>
                <a:close/>
              </a:path>
            </a:pathLst>
          </a:custGeom>
          <a:solidFill>
            <a:srgbClr val="111111"/>
          </a:solidFill>
          <a:ln w="0">
            <a:solidFill>
              <a:srgbClr val="3465A4"/>
            </a:solidFill>
            <a:miter lim="800000"/>
            <a:headEnd/>
            <a:tailEnd/>
          </a:ln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800">
                <a:solidFill>
                  <a:srgbClr val="FFFFFF"/>
                </a:solidFill>
                <a:cs typeface="Arial" panose="020B0604020202020204" pitchFamily="34" charset="0"/>
              </a:rPr>
              <a:t>Machine Code</a:t>
            </a:r>
          </a:p>
        </p:txBody>
      </p:sp>
      <p:sp>
        <p:nvSpPr>
          <p:cNvPr id="16392" name="Freeform: Shape 31">
            <a:extLst>
              <a:ext uri="{FF2B5EF4-FFF2-40B4-BE49-F238E27FC236}">
                <a16:creationId xmlns:a16="http://schemas.microsoft.com/office/drawing/2014/main" id="{C0E056A4-7DA5-4172-A72C-818A539B6116}"/>
              </a:ext>
            </a:extLst>
          </p:cNvPr>
          <p:cNvSpPr>
            <a:spLocks/>
          </p:cNvSpPr>
          <p:nvPr/>
        </p:nvSpPr>
        <p:spPr bwMode="auto">
          <a:xfrm>
            <a:off x="3152775" y="2689225"/>
            <a:ext cx="2951163" cy="1366838"/>
          </a:xfrm>
          <a:custGeom>
            <a:avLst/>
            <a:gdLst>
              <a:gd name="T0" fmla="*/ 1476000 w 2951999"/>
              <a:gd name="T1" fmla="*/ 0 h 1368000"/>
              <a:gd name="T2" fmla="*/ 2951999 w 2951999"/>
              <a:gd name="T3" fmla="*/ 684000 h 1368000"/>
              <a:gd name="T4" fmla="*/ 1476000 w 2951999"/>
              <a:gd name="T5" fmla="*/ 1368000 h 1368000"/>
              <a:gd name="T6" fmla="*/ 0 w 2951999"/>
              <a:gd name="T7" fmla="*/ 684000 h 13680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66781 w 2951999"/>
              <a:gd name="T13" fmla="*/ 66781 h 1368000"/>
              <a:gd name="T14" fmla="*/ 2885218 w 2951999"/>
              <a:gd name="T15" fmla="*/ 1301219 h 1368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51999" h="1368000">
                <a:moveTo>
                  <a:pt x="228000" y="0"/>
                </a:moveTo>
                <a:lnTo>
                  <a:pt x="227999" y="0"/>
                </a:lnTo>
                <a:cubicBezTo>
                  <a:pt x="102079" y="0"/>
                  <a:pt x="0" y="102079"/>
                  <a:pt x="0" y="227999"/>
                </a:cubicBezTo>
                <a:lnTo>
                  <a:pt x="0" y="1140000"/>
                </a:lnTo>
                <a:cubicBezTo>
                  <a:pt x="0" y="1265920"/>
                  <a:pt x="102079" y="1368000"/>
                  <a:pt x="228000" y="1368000"/>
                </a:cubicBezTo>
                <a:lnTo>
                  <a:pt x="2723999" y="1368000"/>
                </a:lnTo>
                <a:cubicBezTo>
                  <a:pt x="2849919" y="1368000"/>
                  <a:pt x="2951999" y="1265920"/>
                  <a:pt x="2951999" y="1140000"/>
                </a:cubicBezTo>
                <a:lnTo>
                  <a:pt x="2951999" y="228000"/>
                </a:lnTo>
                <a:cubicBezTo>
                  <a:pt x="2951999" y="102079"/>
                  <a:pt x="2849919" y="0"/>
                  <a:pt x="2723999" y="0"/>
                </a:cubicBezTo>
                <a:lnTo>
                  <a:pt x="228000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miter lim="800000"/>
            <a:headEnd/>
            <a:tailEnd/>
          </a:ln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4400" b="1">
                <a:solidFill>
                  <a:srgbClr val="6666FF"/>
                </a:solidFill>
                <a:cs typeface="Arial" panose="020B0604020202020204" pitchFamily="34" charset="0"/>
              </a:rPr>
              <a:t>C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E44304B-4EA1-480F-BE3A-DA643A29B5FF}"/>
              </a:ext>
            </a:extLst>
          </p:cNvPr>
          <p:cNvSpPr>
            <a:spLocks/>
          </p:cNvSpPr>
          <p:nvPr/>
        </p:nvSpPr>
        <p:spPr bwMode="auto">
          <a:xfrm>
            <a:off x="6840538" y="1014413"/>
            <a:ext cx="2016125" cy="936625"/>
          </a:xfrm>
          <a:custGeom>
            <a:avLst/>
            <a:gdLst>
              <a:gd name="T0" fmla="*/ 1008000 w 21600"/>
              <a:gd name="T1" fmla="*/ 0 h 21600"/>
              <a:gd name="T2" fmla="*/ 2015999 w 21600"/>
              <a:gd name="T3" fmla="*/ 468000 h 21600"/>
              <a:gd name="T4" fmla="*/ 1008000 w 21600"/>
              <a:gd name="T5" fmla="*/ 936000 h 21600"/>
              <a:gd name="T6" fmla="*/ 0 w 21600"/>
              <a:gd name="T7" fmla="*/ 468000 h 21600"/>
              <a:gd name="T8" fmla="*/ 1008000 w 21600"/>
              <a:gd name="T9" fmla="*/ 0 h 21600"/>
              <a:gd name="T10" fmla="*/ 294933 w 21600"/>
              <a:gd name="T11" fmla="*/ 136933 h 21600"/>
              <a:gd name="T12" fmla="*/ 0 w 21600"/>
              <a:gd name="T13" fmla="*/ 468000 h 21600"/>
              <a:gd name="T14" fmla="*/ 294933 w 21600"/>
              <a:gd name="T15" fmla="*/ 799067 h 21600"/>
              <a:gd name="T16" fmla="*/ 1008000 w 21600"/>
              <a:gd name="T17" fmla="*/ 936000 h 21600"/>
              <a:gd name="T18" fmla="*/ 1721066 w 21600"/>
              <a:gd name="T19" fmla="*/ 799067 h 21600"/>
              <a:gd name="T20" fmla="*/ 2015999 w 21600"/>
              <a:gd name="T21" fmla="*/ 468000 h 21600"/>
              <a:gd name="T22" fmla="*/ 1721066 w 21600"/>
              <a:gd name="T23" fmla="*/ 136933 h 21600"/>
              <a:gd name="T24" fmla="*/ -617213 w 21600"/>
              <a:gd name="T25" fmla="*/ 626860 h 21600"/>
              <a:gd name="T26" fmla="*/ 17694720 60000 65536"/>
              <a:gd name="T27" fmla="*/ 0 60000 65536"/>
              <a:gd name="T28" fmla="*/ 5898240 60000 65536"/>
              <a:gd name="T29" fmla="*/ 11796480 60000 65536"/>
              <a:gd name="T30" fmla="*/ 17694720 60000 65536"/>
              <a:gd name="T31" fmla="*/ 17694720 60000 65536"/>
              <a:gd name="T32" fmla="*/ 17694720 60000 65536"/>
              <a:gd name="T33" fmla="*/ 17694720 60000 65536"/>
              <a:gd name="T34" fmla="*/ 17694720 60000 65536"/>
              <a:gd name="T35" fmla="*/ 17694720 60000 65536"/>
              <a:gd name="T36" fmla="*/ 17694720 60000 65536"/>
              <a:gd name="T37" fmla="*/ 17694720 60000 65536"/>
              <a:gd name="T38" fmla="*/ 17694720 60000 65536"/>
              <a:gd name="T39" fmla="*/ 3200 w 21600"/>
              <a:gd name="T40" fmla="*/ 3200 h 21600"/>
              <a:gd name="T41" fmla="*/ 18400 w 21600"/>
              <a:gd name="T42" fmla="*/ 18400 h 2160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1600" h="21600">
                <a:moveTo>
                  <a:pt x="6" y="11156"/>
                </a:moveTo>
                <a:lnTo>
                  <a:pt x="5" y="11156"/>
                </a:lnTo>
                <a:cubicBezTo>
                  <a:pt x="1" y="11037"/>
                  <a:pt x="0" y="10918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cubicBezTo>
                  <a:pt x="21600" y="16764"/>
                  <a:pt x="16764" y="21600"/>
                  <a:pt x="10800" y="21600"/>
                </a:cubicBezTo>
                <a:cubicBezTo>
                  <a:pt x="6389" y="21600"/>
                  <a:pt x="2422" y="18918"/>
                  <a:pt x="778" y="14826"/>
                </a:cubicBezTo>
                <a:lnTo>
                  <a:pt x="-6613" y="14466"/>
                </a:lnTo>
                <a:lnTo>
                  <a:pt x="6" y="11156"/>
                </a:lnTo>
                <a:close/>
              </a:path>
            </a:pathLst>
          </a:custGeom>
          <a:solidFill>
            <a:srgbClr val="CC9900"/>
          </a:solidFill>
          <a:ln w="0">
            <a:solidFill>
              <a:srgbClr val="3465A4"/>
            </a:solidFill>
            <a:miter lim="800000"/>
            <a:headEnd/>
            <a:tailEnd/>
          </a:ln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>
                <a:solidFill>
                  <a:srgbClr val="FFFFFF"/>
                </a:solidFill>
                <a:cs typeface="Arial" panose="020B0604020202020204" pitchFamily="34" charset="0"/>
              </a:rPr>
              <a:t>«Εύκολη»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7F211E7-52C7-43A4-9F63-82F4AB11C55B}"/>
              </a:ext>
            </a:extLst>
          </p:cNvPr>
          <p:cNvSpPr>
            <a:spLocks/>
          </p:cNvSpPr>
          <p:nvPr/>
        </p:nvSpPr>
        <p:spPr bwMode="auto">
          <a:xfrm>
            <a:off x="6767513" y="4614863"/>
            <a:ext cx="2016125" cy="935037"/>
          </a:xfrm>
          <a:custGeom>
            <a:avLst/>
            <a:gdLst>
              <a:gd name="T0" fmla="*/ 1008000 w 21600"/>
              <a:gd name="T1" fmla="*/ 0 h 21600"/>
              <a:gd name="T2" fmla="*/ 2015999 w 21600"/>
              <a:gd name="T3" fmla="*/ 468000 h 21600"/>
              <a:gd name="T4" fmla="*/ 1008000 w 21600"/>
              <a:gd name="T5" fmla="*/ 936000 h 21600"/>
              <a:gd name="T6" fmla="*/ 0 w 21600"/>
              <a:gd name="T7" fmla="*/ 468000 h 21600"/>
              <a:gd name="T8" fmla="*/ 1008000 w 21600"/>
              <a:gd name="T9" fmla="*/ 0 h 21600"/>
              <a:gd name="T10" fmla="*/ 294933 w 21600"/>
              <a:gd name="T11" fmla="*/ 136933 h 21600"/>
              <a:gd name="T12" fmla="*/ 0 w 21600"/>
              <a:gd name="T13" fmla="*/ 468000 h 21600"/>
              <a:gd name="T14" fmla="*/ 294933 w 21600"/>
              <a:gd name="T15" fmla="*/ 799067 h 21600"/>
              <a:gd name="T16" fmla="*/ 1008000 w 21600"/>
              <a:gd name="T17" fmla="*/ 936000 h 21600"/>
              <a:gd name="T18" fmla="*/ 1721066 w 21600"/>
              <a:gd name="T19" fmla="*/ 799067 h 21600"/>
              <a:gd name="T20" fmla="*/ 2015999 w 21600"/>
              <a:gd name="T21" fmla="*/ 468000 h 21600"/>
              <a:gd name="T22" fmla="*/ 1721066 w 21600"/>
              <a:gd name="T23" fmla="*/ 136933 h 21600"/>
              <a:gd name="T24" fmla="*/ -617213 w 21600"/>
              <a:gd name="T25" fmla="*/ 626860 h 21600"/>
              <a:gd name="T26" fmla="*/ 17694720 60000 65536"/>
              <a:gd name="T27" fmla="*/ 0 60000 65536"/>
              <a:gd name="T28" fmla="*/ 5898240 60000 65536"/>
              <a:gd name="T29" fmla="*/ 11796480 60000 65536"/>
              <a:gd name="T30" fmla="*/ 17694720 60000 65536"/>
              <a:gd name="T31" fmla="*/ 17694720 60000 65536"/>
              <a:gd name="T32" fmla="*/ 17694720 60000 65536"/>
              <a:gd name="T33" fmla="*/ 17694720 60000 65536"/>
              <a:gd name="T34" fmla="*/ 17694720 60000 65536"/>
              <a:gd name="T35" fmla="*/ 17694720 60000 65536"/>
              <a:gd name="T36" fmla="*/ 17694720 60000 65536"/>
              <a:gd name="T37" fmla="*/ 17694720 60000 65536"/>
              <a:gd name="T38" fmla="*/ 17694720 60000 65536"/>
              <a:gd name="T39" fmla="*/ 3200 w 21600"/>
              <a:gd name="T40" fmla="*/ 3200 h 21600"/>
              <a:gd name="T41" fmla="*/ 18400 w 21600"/>
              <a:gd name="T42" fmla="*/ 18400 h 2160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1600" h="21600">
                <a:moveTo>
                  <a:pt x="6" y="11156"/>
                </a:moveTo>
                <a:lnTo>
                  <a:pt x="5" y="11156"/>
                </a:lnTo>
                <a:cubicBezTo>
                  <a:pt x="1" y="11037"/>
                  <a:pt x="0" y="10918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cubicBezTo>
                  <a:pt x="21600" y="16764"/>
                  <a:pt x="16764" y="21600"/>
                  <a:pt x="10800" y="21600"/>
                </a:cubicBezTo>
                <a:cubicBezTo>
                  <a:pt x="6389" y="21600"/>
                  <a:pt x="2422" y="18918"/>
                  <a:pt x="778" y="14826"/>
                </a:cubicBezTo>
                <a:lnTo>
                  <a:pt x="-6613" y="14466"/>
                </a:lnTo>
                <a:lnTo>
                  <a:pt x="6" y="11156"/>
                </a:lnTo>
                <a:close/>
              </a:path>
            </a:pathLst>
          </a:custGeom>
          <a:solidFill>
            <a:srgbClr val="CC9900"/>
          </a:solidFill>
          <a:ln w="0">
            <a:solidFill>
              <a:srgbClr val="3465A4"/>
            </a:solidFill>
            <a:miter lim="800000"/>
            <a:headEnd/>
            <a:tailEnd/>
          </a:ln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>
                <a:solidFill>
                  <a:srgbClr val="FFFFFF"/>
                </a:solidFill>
                <a:cs typeface="Arial" panose="020B0604020202020204" pitchFamily="34" charset="0"/>
              </a:rPr>
              <a:t>Γκουρού :)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1142D97-D54F-4EB9-9AB9-1E9C1DB009E0}"/>
              </a:ext>
            </a:extLst>
          </p:cNvPr>
          <p:cNvSpPr>
            <a:spLocks/>
          </p:cNvSpPr>
          <p:nvPr/>
        </p:nvSpPr>
        <p:spPr bwMode="auto">
          <a:xfrm>
            <a:off x="6840538" y="5910263"/>
            <a:ext cx="2016125" cy="936625"/>
          </a:xfrm>
          <a:custGeom>
            <a:avLst/>
            <a:gdLst>
              <a:gd name="T0" fmla="*/ 1008000 w 21600"/>
              <a:gd name="T1" fmla="*/ 0 h 21600"/>
              <a:gd name="T2" fmla="*/ 2015999 w 21600"/>
              <a:gd name="T3" fmla="*/ 468000 h 21600"/>
              <a:gd name="T4" fmla="*/ 1008000 w 21600"/>
              <a:gd name="T5" fmla="*/ 936000 h 21600"/>
              <a:gd name="T6" fmla="*/ 0 w 21600"/>
              <a:gd name="T7" fmla="*/ 468000 h 21600"/>
              <a:gd name="T8" fmla="*/ 1008000 w 21600"/>
              <a:gd name="T9" fmla="*/ 0 h 21600"/>
              <a:gd name="T10" fmla="*/ 294933 w 21600"/>
              <a:gd name="T11" fmla="*/ 136933 h 21600"/>
              <a:gd name="T12" fmla="*/ 0 w 21600"/>
              <a:gd name="T13" fmla="*/ 468000 h 21600"/>
              <a:gd name="T14" fmla="*/ 294933 w 21600"/>
              <a:gd name="T15" fmla="*/ 799067 h 21600"/>
              <a:gd name="T16" fmla="*/ 1008000 w 21600"/>
              <a:gd name="T17" fmla="*/ 936000 h 21600"/>
              <a:gd name="T18" fmla="*/ 1721066 w 21600"/>
              <a:gd name="T19" fmla="*/ 799067 h 21600"/>
              <a:gd name="T20" fmla="*/ 2015999 w 21600"/>
              <a:gd name="T21" fmla="*/ 468000 h 21600"/>
              <a:gd name="T22" fmla="*/ 1721066 w 21600"/>
              <a:gd name="T23" fmla="*/ 136933 h 21600"/>
              <a:gd name="T24" fmla="*/ -617213 w 21600"/>
              <a:gd name="T25" fmla="*/ 626860 h 21600"/>
              <a:gd name="T26" fmla="*/ 17694720 60000 65536"/>
              <a:gd name="T27" fmla="*/ 0 60000 65536"/>
              <a:gd name="T28" fmla="*/ 5898240 60000 65536"/>
              <a:gd name="T29" fmla="*/ 11796480 60000 65536"/>
              <a:gd name="T30" fmla="*/ 17694720 60000 65536"/>
              <a:gd name="T31" fmla="*/ 17694720 60000 65536"/>
              <a:gd name="T32" fmla="*/ 17694720 60000 65536"/>
              <a:gd name="T33" fmla="*/ 17694720 60000 65536"/>
              <a:gd name="T34" fmla="*/ 17694720 60000 65536"/>
              <a:gd name="T35" fmla="*/ 17694720 60000 65536"/>
              <a:gd name="T36" fmla="*/ 17694720 60000 65536"/>
              <a:gd name="T37" fmla="*/ 17694720 60000 65536"/>
              <a:gd name="T38" fmla="*/ 17694720 60000 65536"/>
              <a:gd name="T39" fmla="*/ 3200 w 21600"/>
              <a:gd name="T40" fmla="*/ 3200 h 21600"/>
              <a:gd name="T41" fmla="*/ 18400 w 21600"/>
              <a:gd name="T42" fmla="*/ 18400 h 2160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1600" h="21600">
                <a:moveTo>
                  <a:pt x="6" y="11156"/>
                </a:moveTo>
                <a:lnTo>
                  <a:pt x="5" y="11156"/>
                </a:lnTo>
                <a:cubicBezTo>
                  <a:pt x="1" y="11037"/>
                  <a:pt x="0" y="10918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cubicBezTo>
                  <a:pt x="21600" y="16764"/>
                  <a:pt x="16764" y="21600"/>
                  <a:pt x="10800" y="21600"/>
                </a:cubicBezTo>
                <a:cubicBezTo>
                  <a:pt x="6389" y="21600"/>
                  <a:pt x="2422" y="18918"/>
                  <a:pt x="778" y="14826"/>
                </a:cubicBezTo>
                <a:lnTo>
                  <a:pt x="-6613" y="14466"/>
                </a:lnTo>
                <a:lnTo>
                  <a:pt x="6" y="11156"/>
                </a:lnTo>
                <a:close/>
              </a:path>
            </a:pathLst>
          </a:custGeom>
          <a:solidFill>
            <a:srgbClr val="CC9900"/>
          </a:solidFill>
          <a:ln w="0">
            <a:solidFill>
              <a:srgbClr val="3465A4"/>
            </a:solidFill>
            <a:miter lim="800000"/>
            <a:headEnd/>
            <a:tailEnd/>
          </a:ln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>
                <a:solidFill>
                  <a:srgbClr val="FFFFFF"/>
                </a:solidFill>
                <a:cs typeface="Arial" panose="020B0604020202020204" pitchFamily="34" charset="0"/>
              </a:rPr>
              <a:t>I Read the Matrix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A355433-07B0-4130-87FB-26BF371961AD}"/>
              </a:ext>
            </a:extLst>
          </p:cNvPr>
          <p:cNvGrpSpPr>
            <a:grpSpLocks/>
          </p:cNvGrpSpPr>
          <p:nvPr/>
        </p:nvGrpSpPr>
        <p:grpSpPr bwMode="auto">
          <a:xfrm>
            <a:off x="211138" y="5838825"/>
            <a:ext cx="2308225" cy="936625"/>
            <a:chOff x="67320" y="5688000"/>
            <a:chExt cx="2308680" cy="936360"/>
          </a:xfrm>
        </p:grpSpPr>
        <p:sp>
          <p:nvSpPr>
            <p:cNvPr id="16397" name="Freeform: Shape 38">
              <a:extLst>
                <a:ext uri="{FF2B5EF4-FFF2-40B4-BE49-F238E27FC236}">
                  <a16:creationId xmlns:a16="http://schemas.microsoft.com/office/drawing/2014/main" id="{2EAFEFC0-34F5-49E4-9045-7F0053EC3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00" y="5688000"/>
              <a:ext cx="2304000" cy="936000"/>
            </a:xfrm>
            <a:custGeom>
              <a:avLst/>
              <a:gdLst>
                <a:gd name="T0" fmla="*/ 1152000 w 21600"/>
                <a:gd name="T1" fmla="*/ 0 h 21600"/>
                <a:gd name="T2" fmla="*/ 2304000 w 21600"/>
                <a:gd name="T3" fmla="*/ 468000 h 21600"/>
                <a:gd name="T4" fmla="*/ 1152000 w 21600"/>
                <a:gd name="T5" fmla="*/ 936000 h 21600"/>
                <a:gd name="T6" fmla="*/ 0 w 21600"/>
                <a:gd name="T7" fmla="*/ 468000 h 21600"/>
                <a:gd name="T8" fmla="*/ 1152000 w 21600"/>
                <a:gd name="T9" fmla="*/ 0 h 21600"/>
                <a:gd name="T10" fmla="*/ 337067 w 21600"/>
                <a:gd name="T11" fmla="*/ 136933 h 21600"/>
                <a:gd name="T12" fmla="*/ 0 w 21600"/>
                <a:gd name="T13" fmla="*/ 468000 h 21600"/>
                <a:gd name="T14" fmla="*/ 337067 w 21600"/>
                <a:gd name="T15" fmla="*/ 799067 h 21600"/>
                <a:gd name="T16" fmla="*/ 1152000 w 21600"/>
                <a:gd name="T17" fmla="*/ 936000 h 21600"/>
                <a:gd name="T18" fmla="*/ 1966933 w 21600"/>
                <a:gd name="T19" fmla="*/ 799067 h 21600"/>
                <a:gd name="T20" fmla="*/ 2304000 w 21600"/>
                <a:gd name="T21" fmla="*/ 468000 h 21600"/>
                <a:gd name="T22" fmla="*/ 1966933 w 21600"/>
                <a:gd name="T23" fmla="*/ 136933 h 21600"/>
                <a:gd name="T24" fmla="*/ 2797760 w 21600"/>
                <a:gd name="T25" fmla="*/ 690907 h 21600"/>
                <a:gd name="T26" fmla="*/ 17694720 60000 65536"/>
                <a:gd name="T27" fmla="*/ 0 60000 65536"/>
                <a:gd name="T28" fmla="*/ 5898240 60000 65536"/>
                <a:gd name="T29" fmla="*/ 11796480 60000 65536"/>
                <a:gd name="T30" fmla="*/ 17694720 60000 65536"/>
                <a:gd name="T31" fmla="*/ 17694720 60000 65536"/>
                <a:gd name="T32" fmla="*/ 17694720 60000 65536"/>
                <a:gd name="T33" fmla="*/ 17694720 60000 65536"/>
                <a:gd name="T34" fmla="*/ 17694720 60000 65536"/>
                <a:gd name="T35" fmla="*/ 17694720 60000 65536"/>
                <a:gd name="T36" fmla="*/ 17694720 60000 65536"/>
                <a:gd name="T37" fmla="*/ 17694720 60000 65536"/>
                <a:gd name="T38" fmla="*/ 17694720 60000 65536"/>
                <a:gd name="T39" fmla="*/ 3200 w 21600"/>
                <a:gd name="T40" fmla="*/ 3200 h 21600"/>
                <a:gd name="T41" fmla="*/ 18400 w 21600"/>
                <a:gd name="T42" fmla="*/ 18400 h 2160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1600" h="21600">
                  <a:moveTo>
                    <a:pt x="20297" y="15943"/>
                  </a:moveTo>
                  <a:lnTo>
                    <a:pt x="20296" y="15942"/>
                  </a:lnTo>
                  <a:cubicBezTo>
                    <a:pt x="18409" y="19428"/>
                    <a:pt x="14763" y="21600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600" y="4835"/>
                    <a:pt x="21600" y="10800"/>
                  </a:cubicBezTo>
                  <a:cubicBezTo>
                    <a:pt x="21600" y="11330"/>
                    <a:pt x="21560" y="11860"/>
                    <a:pt x="21483" y="12385"/>
                  </a:cubicBezTo>
                  <a:lnTo>
                    <a:pt x="26229" y="15944"/>
                  </a:lnTo>
                  <a:lnTo>
                    <a:pt x="20297" y="15943"/>
                  </a:ln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miter lim="800000"/>
              <a:headEnd/>
              <a:tailEnd/>
            </a:ln>
          </p:spPr>
          <p:txBody>
            <a:bodyPr wrap="none" lIns="90000" tIns="45000" rIns="90000" bIns="45000" anchor="ctr"/>
            <a:lstStyle>
              <a:lvl1pPr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9pPr>
            </a:lstStyle>
            <a:p>
              <a:pPr algn="ctr" eaLnBrk="1" hangingPunct="1"/>
              <a:r>
                <a:rPr lang="el-GR" altLang="el-GR">
                  <a:solidFill>
                    <a:srgbClr val="FFFFFF"/>
                  </a:solidFill>
                  <a:cs typeface="Arial" panose="020B0604020202020204" pitchFamily="34" charset="0"/>
                </a:rPr>
                <a:t>The Matrix!</a:t>
              </a:r>
            </a:p>
          </p:txBody>
        </p:sp>
        <p:sp>
          <p:nvSpPr>
            <p:cNvPr id="16398" name="Freeform: Shape 39">
              <a:extLst>
                <a:ext uri="{FF2B5EF4-FFF2-40B4-BE49-F238E27FC236}">
                  <a16:creationId xmlns:a16="http://schemas.microsoft.com/office/drawing/2014/main" id="{37C20CB2-5F2B-46E9-A25A-785BDBE82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20" y="5688360"/>
              <a:ext cx="2304000" cy="936000"/>
            </a:xfrm>
            <a:custGeom>
              <a:avLst/>
              <a:gdLst>
                <a:gd name="T0" fmla="*/ 1152000 w 21600"/>
                <a:gd name="T1" fmla="*/ 0 h 21600"/>
                <a:gd name="T2" fmla="*/ 2304000 w 21600"/>
                <a:gd name="T3" fmla="*/ 468000 h 21600"/>
                <a:gd name="T4" fmla="*/ 1152000 w 21600"/>
                <a:gd name="T5" fmla="*/ 936000 h 21600"/>
                <a:gd name="T6" fmla="*/ 0 w 21600"/>
                <a:gd name="T7" fmla="*/ 468000 h 21600"/>
                <a:gd name="T8" fmla="*/ 1152000 w 21600"/>
                <a:gd name="T9" fmla="*/ 0 h 21600"/>
                <a:gd name="T10" fmla="*/ 337067 w 21600"/>
                <a:gd name="T11" fmla="*/ 136933 h 21600"/>
                <a:gd name="T12" fmla="*/ 0 w 21600"/>
                <a:gd name="T13" fmla="*/ 468000 h 21600"/>
                <a:gd name="T14" fmla="*/ 337067 w 21600"/>
                <a:gd name="T15" fmla="*/ 799067 h 21600"/>
                <a:gd name="T16" fmla="*/ 1152000 w 21600"/>
                <a:gd name="T17" fmla="*/ 936000 h 21600"/>
                <a:gd name="T18" fmla="*/ 1966933 w 21600"/>
                <a:gd name="T19" fmla="*/ 799067 h 21600"/>
                <a:gd name="T20" fmla="*/ 2304000 w 21600"/>
                <a:gd name="T21" fmla="*/ 468000 h 21600"/>
                <a:gd name="T22" fmla="*/ 1966933 w 21600"/>
                <a:gd name="T23" fmla="*/ 136933 h 21600"/>
                <a:gd name="T24" fmla="*/ 2814720 w 21600"/>
                <a:gd name="T25" fmla="*/ -575033 h 21600"/>
                <a:gd name="T26" fmla="*/ 17694720 60000 65536"/>
                <a:gd name="T27" fmla="*/ 0 60000 65536"/>
                <a:gd name="T28" fmla="*/ 5898240 60000 65536"/>
                <a:gd name="T29" fmla="*/ 11796480 60000 65536"/>
                <a:gd name="T30" fmla="*/ 17694720 60000 65536"/>
                <a:gd name="T31" fmla="*/ 17694720 60000 65536"/>
                <a:gd name="T32" fmla="*/ 17694720 60000 65536"/>
                <a:gd name="T33" fmla="*/ 17694720 60000 65536"/>
                <a:gd name="T34" fmla="*/ 17694720 60000 65536"/>
                <a:gd name="T35" fmla="*/ 17694720 60000 65536"/>
                <a:gd name="T36" fmla="*/ 17694720 60000 65536"/>
                <a:gd name="T37" fmla="*/ 17694720 60000 65536"/>
                <a:gd name="T38" fmla="*/ 17694720 60000 65536"/>
                <a:gd name="T39" fmla="*/ 3200 w 21600"/>
                <a:gd name="T40" fmla="*/ 3200 h 21600"/>
                <a:gd name="T41" fmla="*/ 18400 w 21600"/>
                <a:gd name="T42" fmla="*/ 18400 h 2160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1600" h="21600">
                  <a:moveTo>
                    <a:pt x="18156" y="2892"/>
                  </a:moveTo>
                  <a:lnTo>
                    <a:pt x="18155" y="2892"/>
                  </a:lnTo>
                  <a:cubicBezTo>
                    <a:pt x="20352" y="4935"/>
                    <a:pt x="21600" y="7800"/>
                    <a:pt x="21600" y="10800"/>
                  </a:cubicBezTo>
                  <a:cubicBezTo>
                    <a:pt x="21600" y="16764"/>
                    <a:pt x="16764" y="21600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2245" y="0"/>
                    <a:pt x="13676" y="290"/>
                    <a:pt x="15007" y="853"/>
                  </a:cubicBezTo>
                  <a:lnTo>
                    <a:pt x="26388" y="-13270"/>
                  </a:lnTo>
                  <a:lnTo>
                    <a:pt x="18156" y="2892"/>
                  </a:ln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miter lim="800000"/>
              <a:headEnd/>
              <a:tailEnd/>
            </a:ln>
          </p:spPr>
          <p:txBody>
            <a:bodyPr wrap="none" lIns="90000" tIns="45000" rIns="90000" bIns="45000" anchor="ctr"/>
            <a:lstStyle>
              <a:lvl1pPr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9pPr>
            </a:lstStyle>
            <a:p>
              <a:pPr algn="ctr" eaLnBrk="1" hangingPunct="1"/>
              <a:r>
                <a:rPr lang="el-GR" altLang="el-GR">
                  <a:solidFill>
                    <a:srgbClr val="FFFFFF"/>
                  </a:solidFill>
                  <a:cs typeface="Arial" panose="020B0604020202020204" pitchFamily="34" charset="0"/>
                </a:rPr>
                <a:t>The Matrix!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 autoUpdateAnimBg="0"/>
      <p:bldP spid="29" grpId="0" animBg="1" autoUpdateAnimBg="0"/>
      <p:bldP spid="30" grpId="0" animBg="1" autoUpdateAnimBg="0"/>
      <p:bldP spid="34" grpId="0" animBg="1" autoUpdateAnimBg="0"/>
      <p:bldP spid="35" grpId="0" animBg="1" autoUpdateAnimBg="0"/>
      <p:bldP spid="36" grpId="0" animBg="1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Shape 1">
            <a:extLst>
              <a:ext uri="{FF2B5EF4-FFF2-40B4-BE49-F238E27FC236}">
                <a16:creationId xmlns:a16="http://schemas.microsoft.com/office/drawing/2014/main" id="{D5660CB7-E6AD-4468-9F4B-26F5A198F42E}"/>
              </a:ext>
            </a:extLst>
          </p:cNvPr>
          <p:cNvSpPr txBox="1"/>
          <p:nvPr/>
        </p:nvSpPr>
        <p:spPr>
          <a:xfrm>
            <a:off x="359999" y="90000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800">
                <a:solidFill>
                  <a:srgbClr val="FFFFFF"/>
                </a:solidFill>
              </a:rPr>
              <a:t>Από τον Πηγαίο στο Εκτελέσιμο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31FBFDF-A696-4490-99D2-06C4A0A68D4D}"/>
              </a:ext>
            </a:extLst>
          </p:cNvPr>
          <p:cNvSpPr>
            <a:spLocks/>
          </p:cNvSpPr>
          <p:nvPr/>
        </p:nvSpPr>
        <p:spPr bwMode="auto">
          <a:xfrm>
            <a:off x="360363" y="720725"/>
            <a:ext cx="2951162" cy="1366838"/>
          </a:xfrm>
          <a:custGeom>
            <a:avLst/>
            <a:gdLst>
              <a:gd name="T0" fmla="*/ 1476000 w 2951999"/>
              <a:gd name="T1" fmla="*/ 0 h 1368000"/>
              <a:gd name="T2" fmla="*/ 2951999 w 2951999"/>
              <a:gd name="T3" fmla="*/ 684000 h 1368000"/>
              <a:gd name="T4" fmla="*/ 1476000 w 2951999"/>
              <a:gd name="T5" fmla="*/ 1368000 h 1368000"/>
              <a:gd name="T6" fmla="*/ 0 w 2951999"/>
              <a:gd name="T7" fmla="*/ 684000 h 13680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66781 w 2951999"/>
              <a:gd name="T13" fmla="*/ 66781 h 1368000"/>
              <a:gd name="T14" fmla="*/ 2885218 w 2951999"/>
              <a:gd name="T15" fmla="*/ 1301219 h 1368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51999" h="1368000">
                <a:moveTo>
                  <a:pt x="228000" y="0"/>
                </a:moveTo>
                <a:lnTo>
                  <a:pt x="227999" y="0"/>
                </a:lnTo>
                <a:cubicBezTo>
                  <a:pt x="102079" y="0"/>
                  <a:pt x="0" y="102079"/>
                  <a:pt x="0" y="227999"/>
                </a:cubicBezTo>
                <a:lnTo>
                  <a:pt x="0" y="1140000"/>
                </a:lnTo>
                <a:cubicBezTo>
                  <a:pt x="0" y="1265920"/>
                  <a:pt x="102079" y="1368000"/>
                  <a:pt x="228000" y="1368000"/>
                </a:cubicBezTo>
                <a:lnTo>
                  <a:pt x="2723999" y="1368000"/>
                </a:lnTo>
                <a:cubicBezTo>
                  <a:pt x="2849919" y="1368000"/>
                  <a:pt x="2951999" y="1265920"/>
                  <a:pt x="2951999" y="1140000"/>
                </a:cubicBezTo>
                <a:lnTo>
                  <a:pt x="2951999" y="228000"/>
                </a:lnTo>
                <a:cubicBezTo>
                  <a:pt x="2951999" y="102079"/>
                  <a:pt x="2849919" y="0"/>
                  <a:pt x="2723999" y="0"/>
                </a:cubicBezTo>
                <a:lnTo>
                  <a:pt x="228000" y="0"/>
                </a:lnTo>
                <a:close/>
              </a:path>
            </a:pathLst>
          </a:custGeom>
          <a:solidFill>
            <a:srgbClr val="FF3333"/>
          </a:solidFill>
          <a:ln w="0">
            <a:solidFill>
              <a:srgbClr val="3465A4"/>
            </a:solidFill>
            <a:miter lim="800000"/>
            <a:headEnd/>
            <a:tailEnd/>
          </a:ln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3200">
                <a:solidFill>
                  <a:srgbClr val="FFFFFF"/>
                </a:solidFill>
                <a:cs typeface="Arial" panose="020B0604020202020204" pitchFamily="34" charset="0"/>
              </a:rPr>
              <a:t>Πηγαίος</a:t>
            </a:r>
          </a:p>
          <a:p>
            <a:pPr algn="ctr" eaLnBrk="1" hangingPunct="1"/>
            <a:r>
              <a:rPr lang="el-GR" altLang="el-GR" sz="1400">
                <a:solidFill>
                  <a:srgbClr val="FFFFFF"/>
                </a:solidFill>
                <a:cs typeface="Arial" panose="020B0604020202020204" pitchFamily="34" charset="0"/>
              </a:rPr>
              <a:t>Το πρόγραμμα που γράφουμε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67C29C0-BCEE-4C32-A47C-6EEB62ED254B}"/>
              </a:ext>
            </a:extLst>
          </p:cNvPr>
          <p:cNvSpPr>
            <a:spLocks/>
          </p:cNvSpPr>
          <p:nvPr/>
        </p:nvSpPr>
        <p:spPr bwMode="auto">
          <a:xfrm>
            <a:off x="6083300" y="5292725"/>
            <a:ext cx="2952750" cy="1366838"/>
          </a:xfrm>
          <a:custGeom>
            <a:avLst/>
            <a:gdLst>
              <a:gd name="T0" fmla="*/ 1476000 w 2951999"/>
              <a:gd name="T1" fmla="*/ 0 h 1368000"/>
              <a:gd name="T2" fmla="*/ 2951999 w 2951999"/>
              <a:gd name="T3" fmla="*/ 684000 h 1368000"/>
              <a:gd name="T4" fmla="*/ 1476000 w 2951999"/>
              <a:gd name="T5" fmla="*/ 1368000 h 1368000"/>
              <a:gd name="T6" fmla="*/ 0 w 2951999"/>
              <a:gd name="T7" fmla="*/ 684000 h 13680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66781 w 2951999"/>
              <a:gd name="T13" fmla="*/ 66781 h 1368000"/>
              <a:gd name="T14" fmla="*/ 2885218 w 2951999"/>
              <a:gd name="T15" fmla="*/ 1301219 h 1368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51999" h="1368000">
                <a:moveTo>
                  <a:pt x="228000" y="0"/>
                </a:moveTo>
                <a:lnTo>
                  <a:pt x="227999" y="0"/>
                </a:lnTo>
                <a:cubicBezTo>
                  <a:pt x="102079" y="0"/>
                  <a:pt x="0" y="102079"/>
                  <a:pt x="0" y="227999"/>
                </a:cubicBezTo>
                <a:lnTo>
                  <a:pt x="0" y="1140000"/>
                </a:lnTo>
                <a:cubicBezTo>
                  <a:pt x="0" y="1265920"/>
                  <a:pt x="102079" y="1368000"/>
                  <a:pt x="228000" y="1368000"/>
                </a:cubicBezTo>
                <a:lnTo>
                  <a:pt x="2723999" y="1368000"/>
                </a:lnTo>
                <a:cubicBezTo>
                  <a:pt x="2849919" y="1368000"/>
                  <a:pt x="2951999" y="1265920"/>
                  <a:pt x="2951999" y="1140000"/>
                </a:cubicBezTo>
                <a:lnTo>
                  <a:pt x="2951999" y="228000"/>
                </a:lnTo>
                <a:cubicBezTo>
                  <a:pt x="2951999" y="102079"/>
                  <a:pt x="2849919" y="0"/>
                  <a:pt x="2723999" y="0"/>
                </a:cubicBezTo>
                <a:lnTo>
                  <a:pt x="228000" y="0"/>
                </a:lnTo>
                <a:close/>
              </a:path>
            </a:pathLst>
          </a:custGeom>
          <a:solidFill>
            <a:srgbClr val="00CCFF"/>
          </a:solidFill>
          <a:ln w="0">
            <a:solidFill>
              <a:srgbClr val="3465A4"/>
            </a:solidFill>
            <a:miter lim="800000"/>
            <a:headEnd/>
            <a:tailEnd/>
          </a:ln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800">
                <a:solidFill>
                  <a:srgbClr val="002060"/>
                </a:solidFill>
                <a:cs typeface="Arial" panose="020B0604020202020204" pitchFamily="34" charset="0"/>
              </a:rPr>
              <a:t>Εκτελέσιμο</a:t>
            </a:r>
          </a:p>
          <a:p>
            <a:pPr algn="ctr" eaLnBrk="1" hangingPunct="1"/>
            <a:r>
              <a:rPr lang="el-GR" altLang="el-GR" sz="1100">
                <a:cs typeface="Arial" panose="020B0604020202020204" pitchFamily="34" charset="0"/>
              </a:rPr>
              <a:t>Αυτό που καταλαβαίνει ο επεξεργαστής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DE83026-7D2E-40A8-8FA9-2A30B7341C9F}"/>
              </a:ext>
            </a:extLst>
          </p:cNvPr>
          <p:cNvSpPr>
            <a:spLocks/>
          </p:cNvSpPr>
          <p:nvPr/>
        </p:nvSpPr>
        <p:spPr bwMode="auto">
          <a:xfrm>
            <a:off x="6084888" y="3095625"/>
            <a:ext cx="2951162" cy="1368425"/>
          </a:xfrm>
          <a:custGeom>
            <a:avLst/>
            <a:gdLst>
              <a:gd name="T0" fmla="*/ 1476000 w 2951999"/>
              <a:gd name="T1" fmla="*/ 0 h 1368000"/>
              <a:gd name="T2" fmla="*/ 2951999 w 2951999"/>
              <a:gd name="T3" fmla="*/ 684000 h 1368000"/>
              <a:gd name="T4" fmla="*/ 1476000 w 2951999"/>
              <a:gd name="T5" fmla="*/ 1368000 h 1368000"/>
              <a:gd name="T6" fmla="*/ 0 w 2951999"/>
              <a:gd name="T7" fmla="*/ 684000 h 13680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66781 w 2951999"/>
              <a:gd name="T13" fmla="*/ 66781 h 1368000"/>
              <a:gd name="T14" fmla="*/ 2885218 w 2951999"/>
              <a:gd name="T15" fmla="*/ 1301219 h 1368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51999" h="1368000">
                <a:moveTo>
                  <a:pt x="228000" y="0"/>
                </a:moveTo>
                <a:lnTo>
                  <a:pt x="227999" y="0"/>
                </a:lnTo>
                <a:cubicBezTo>
                  <a:pt x="102079" y="0"/>
                  <a:pt x="0" y="102079"/>
                  <a:pt x="0" y="227999"/>
                </a:cubicBezTo>
                <a:lnTo>
                  <a:pt x="0" y="1140000"/>
                </a:lnTo>
                <a:cubicBezTo>
                  <a:pt x="0" y="1265920"/>
                  <a:pt x="102079" y="1368000"/>
                  <a:pt x="228000" y="1368000"/>
                </a:cubicBezTo>
                <a:lnTo>
                  <a:pt x="2723999" y="1368000"/>
                </a:lnTo>
                <a:cubicBezTo>
                  <a:pt x="2849919" y="1368000"/>
                  <a:pt x="2951999" y="1265920"/>
                  <a:pt x="2951999" y="1140000"/>
                </a:cubicBezTo>
                <a:lnTo>
                  <a:pt x="2951999" y="228000"/>
                </a:lnTo>
                <a:cubicBezTo>
                  <a:pt x="2951999" y="102079"/>
                  <a:pt x="2849919" y="0"/>
                  <a:pt x="2723999" y="0"/>
                </a:cubicBezTo>
                <a:lnTo>
                  <a:pt x="228000" y="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3465A4"/>
            </a:solidFill>
            <a:miter lim="800000"/>
            <a:headEnd/>
            <a:tailEnd/>
          </a:ln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800">
                <a:solidFill>
                  <a:srgbClr val="FFFFFF"/>
                </a:solidFill>
                <a:cs typeface="Arial" panose="020B0604020202020204" pitchFamily="34" charset="0"/>
              </a:rPr>
              <a:t>Σύνδεση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B63B632-151E-420F-ACC4-6435B8EB3B68}"/>
              </a:ext>
            </a:extLst>
          </p:cNvPr>
          <p:cNvGrpSpPr>
            <a:grpSpLocks/>
          </p:cNvGrpSpPr>
          <p:nvPr/>
        </p:nvGrpSpPr>
        <p:grpSpPr bwMode="auto">
          <a:xfrm>
            <a:off x="360363" y="3600450"/>
            <a:ext cx="5543550" cy="3024188"/>
            <a:chOff x="360000" y="3600000"/>
            <a:chExt cx="5544000" cy="3024000"/>
          </a:xfrm>
        </p:grpSpPr>
        <p:sp>
          <p:nvSpPr>
            <p:cNvPr id="17422" name="Freeform: Shape 31">
              <a:extLst>
                <a:ext uri="{FF2B5EF4-FFF2-40B4-BE49-F238E27FC236}">
                  <a16:creationId xmlns:a16="http://schemas.microsoft.com/office/drawing/2014/main" id="{CC1A6EC2-0CC0-4B8E-8626-7E75244DE6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000" y="5256000"/>
              <a:ext cx="2951999" cy="1368000"/>
            </a:xfrm>
            <a:custGeom>
              <a:avLst/>
              <a:gdLst>
                <a:gd name="T0" fmla="*/ 1476000 w 2951999"/>
                <a:gd name="T1" fmla="*/ 0 h 1368000"/>
                <a:gd name="T2" fmla="*/ 2951999 w 2951999"/>
                <a:gd name="T3" fmla="*/ 684000 h 1368000"/>
                <a:gd name="T4" fmla="*/ 1476000 w 2951999"/>
                <a:gd name="T5" fmla="*/ 1368000 h 1368000"/>
                <a:gd name="T6" fmla="*/ 0 w 2951999"/>
                <a:gd name="T7" fmla="*/ 684000 h 1368000"/>
                <a:gd name="T8" fmla="*/ 17694720 60000 65536"/>
                <a:gd name="T9" fmla="*/ 0 60000 65536"/>
                <a:gd name="T10" fmla="*/ 5898240 60000 65536"/>
                <a:gd name="T11" fmla="*/ 11796480 60000 65536"/>
                <a:gd name="T12" fmla="*/ 66781 w 2951999"/>
                <a:gd name="T13" fmla="*/ 66781 h 1368000"/>
                <a:gd name="T14" fmla="*/ 2885218 w 2951999"/>
                <a:gd name="T15" fmla="*/ 1301219 h 13680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51999" h="1368000">
                  <a:moveTo>
                    <a:pt x="228000" y="0"/>
                  </a:moveTo>
                  <a:lnTo>
                    <a:pt x="227999" y="0"/>
                  </a:lnTo>
                  <a:cubicBezTo>
                    <a:pt x="102079" y="0"/>
                    <a:pt x="0" y="102079"/>
                    <a:pt x="0" y="227999"/>
                  </a:cubicBezTo>
                  <a:lnTo>
                    <a:pt x="0" y="1140000"/>
                  </a:lnTo>
                  <a:cubicBezTo>
                    <a:pt x="0" y="1265920"/>
                    <a:pt x="102079" y="1368000"/>
                    <a:pt x="228000" y="1368000"/>
                  </a:cubicBezTo>
                  <a:lnTo>
                    <a:pt x="2723999" y="1368000"/>
                  </a:lnTo>
                  <a:cubicBezTo>
                    <a:pt x="2849919" y="1368000"/>
                    <a:pt x="2951999" y="1265920"/>
                    <a:pt x="2951999" y="1140000"/>
                  </a:cubicBezTo>
                  <a:lnTo>
                    <a:pt x="2951999" y="228000"/>
                  </a:lnTo>
                  <a:cubicBezTo>
                    <a:pt x="2951999" y="102079"/>
                    <a:pt x="2849919" y="0"/>
                    <a:pt x="2723999" y="0"/>
                  </a:cubicBezTo>
                  <a:lnTo>
                    <a:pt x="228000" y="0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3465A4"/>
              </a:solidFill>
              <a:miter lim="800000"/>
              <a:headEnd/>
              <a:tailEnd/>
            </a:ln>
          </p:spPr>
          <p:txBody>
            <a:bodyPr wrap="none" lIns="90000" tIns="45000" rIns="90000" bIns="45000" anchor="ctr"/>
            <a:lstStyle>
              <a:lvl1pPr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9pPr>
            </a:lstStyle>
            <a:p>
              <a:pPr algn="ctr" eaLnBrk="1" hangingPunct="1"/>
              <a:r>
                <a:rPr lang="el-GR" altLang="el-GR" sz="2800" dirty="0">
                  <a:solidFill>
                    <a:srgbClr val="FFFFFF"/>
                  </a:solidFill>
                  <a:cs typeface="Arial" panose="020B0604020202020204" pitchFamily="34" charset="0"/>
                </a:rPr>
                <a:t>Βιβλιοθήκες</a:t>
              </a:r>
            </a:p>
            <a:p>
              <a:pPr algn="ctr" eaLnBrk="1" hangingPunct="1"/>
              <a:r>
                <a:rPr lang="el-GR" altLang="el-GR" sz="1100" dirty="0">
                  <a:cs typeface="Arial" panose="020B0604020202020204" pitchFamily="34" charset="0"/>
                </a:rPr>
                <a:t>Έτοιμος κώδικας – Πρόσθετες δυνατότητες</a:t>
              </a:r>
            </a:p>
          </p:txBody>
        </p:sp>
        <p:sp>
          <p:nvSpPr>
            <p:cNvPr id="17423" name="Freeform: Shape 32">
              <a:extLst>
                <a:ext uri="{FF2B5EF4-FFF2-40B4-BE49-F238E27FC236}">
                  <a16:creationId xmlns:a16="http://schemas.microsoft.com/office/drawing/2014/main" id="{2ABD41CA-2283-4816-8F40-72F28663AF6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1944000" y="3600000"/>
              <a:ext cx="3960000" cy="1440000"/>
            </a:xfrm>
            <a:custGeom>
              <a:avLst/>
              <a:gdLst>
                <a:gd name="T0" fmla="*/ 1980000 w 841"/>
                <a:gd name="T1" fmla="*/ 0 h 854"/>
                <a:gd name="T2" fmla="*/ 3960000 w 841"/>
                <a:gd name="T3" fmla="*/ 720000 h 854"/>
                <a:gd name="T4" fmla="*/ 1980000 w 841"/>
                <a:gd name="T5" fmla="*/ 1440000 h 854"/>
                <a:gd name="T6" fmla="*/ 0 w 841"/>
                <a:gd name="T7" fmla="*/ 720000 h 854"/>
                <a:gd name="T8" fmla="*/ 17694720 60000 65536"/>
                <a:gd name="T9" fmla="*/ 0 60000 65536"/>
                <a:gd name="T10" fmla="*/ 5898240 60000 65536"/>
                <a:gd name="T11" fmla="*/ 1179648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41" h="854">
                  <a:moveTo>
                    <a:pt x="517" y="247"/>
                  </a:moveTo>
                  <a:lnTo>
                    <a:pt x="517" y="415"/>
                  </a:lnTo>
                  <a:lnTo>
                    <a:pt x="264" y="415"/>
                  </a:lnTo>
                  <a:lnTo>
                    <a:pt x="264" y="0"/>
                  </a:lnTo>
                  <a:lnTo>
                    <a:pt x="0" y="0"/>
                  </a:lnTo>
                  <a:lnTo>
                    <a:pt x="0" y="680"/>
                  </a:lnTo>
                  <a:lnTo>
                    <a:pt x="517" y="680"/>
                  </a:lnTo>
                  <a:lnTo>
                    <a:pt x="517" y="854"/>
                  </a:lnTo>
                  <a:lnTo>
                    <a:pt x="841" y="547"/>
                  </a:lnTo>
                  <a:lnTo>
                    <a:pt x="517" y="247"/>
                  </a:lnTo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3465A4"/>
              </a:solidFill>
              <a:prstDash val="solid"/>
              <a:round/>
              <a:headEnd/>
              <a:tailEnd/>
            </a:ln>
          </p:spPr>
          <p:txBody>
            <a:bodyPr wrap="none" lIns="90000" tIns="45000" rIns="90000" bIns="45000" anchor="ctr"/>
            <a:lstStyle/>
            <a:p>
              <a:endParaRPr lang="el-GR"/>
            </a:p>
          </p:txBody>
        </p:sp>
      </p:grpSp>
      <p:sp>
        <p:nvSpPr>
          <p:cNvPr id="17417" name="Freeform: Shape 33">
            <a:extLst>
              <a:ext uri="{FF2B5EF4-FFF2-40B4-BE49-F238E27FC236}">
                <a16:creationId xmlns:a16="http://schemas.microsoft.com/office/drawing/2014/main" id="{57E2B26B-FB79-412A-86B0-DA08936FD3CF}"/>
              </a:ext>
            </a:extLst>
          </p:cNvPr>
          <p:cNvSpPr>
            <a:spLocks/>
          </p:cNvSpPr>
          <p:nvPr/>
        </p:nvSpPr>
        <p:spPr bwMode="auto">
          <a:xfrm>
            <a:off x="6083300" y="755650"/>
            <a:ext cx="2952750" cy="1368425"/>
          </a:xfrm>
          <a:custGeom>
            <a:avLst/>
            <a:gdLst>
              <a:gd name="T0" fmla="*/ 1476000 w 2951999"/>
              <a:gd name="T1" fmla="*/ 0 h 1368000"/>
              <a:gd name="T2" fmla="*/ 2951999 w 2951999"/>
              <a:gd name="T3" fmla="*/ 684000 h 1368000"/>
              <a:gd name="T4" fmla="*/ 1476000 w 2951999"/>
              <a:gd name="T5" fmla="*/ 1368000 h 1368000"/>
              <a:gd name="T6" fmla="*/ 0 w 2951999"/>
              <a:gd name="T7" fmla="*/ 684000 h 13680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66781 w 2951999"/>
              <a:gd name="T13" fmla="*/ 66781 h 1368000"/>
              <a:gd name="T14" fmla="*/ 2885218 w 2951999"/>
              <a:gd name="T15" fmla="*/ 1301219 h 1368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51999" h="1368000">
                <a:moveTo>
                  <a:pt x="228000" y="0"/>
                </a:moveTo>
                <a:lnTo>
                  <a:pt x="227999" y="0"/>
                </a:lnTo>
                <a:cubicBezTo>
                  <a:pt x="102079" y="0"/>
                  <a:pt x="0" y="102079"/>
                  <a:pt x="0" y="227999"/>
                </a:cubicBezTo>
                <a:lnTo>
                  <a:pt x="0" y="1140000"/>
                </a:lnTo>
                <a:cubicBezTo>
                  <a:pt x="0" y="1265920"/>
                  <a:pt x="102079" y="1368000"/>
                  <a:pt x="228000" y="1368000"/>
                </a:cubicBezTo>
                <a:lnTo>
                  <a:pt x="2723999" y="1368000"/>
                </a:lnTo>
                <a:cubicBezTo>
                  <a:pt x="2849919" y="1368000"/>
                  <a:pt x="2951999" y="1265920"/>
                  <a:pt x="2951999" y="1140000"/>
                </a:cubicBezTo>
                <a:lnTo>
                  <a:pt x="2951999" y="228000"/>
                </a:lnTo>
                <a:cubicBezTo>
                  <a:pt x="2951999" y="102079"/>
                  <a:pt x="2849919" y="0"/>
                  <a:pt x="2723999" y="0"/>
                </a:cubicBezTo>
                <a:lnTo>
                  <a:pt x="228000" y="0"/>
                </a:lnTo>
                <a:close/>
              </a:path>
            </a:pathLst>
          </a:custGeom>
          <a:solidFill>
            <a:srgbClr val="00CC33"/>
          </a:solidFill>
          <a:ln w="0">
            <a:solidFill>
              <a:srgbClr val="3465A4"/>
            </a:solidFill>
            <a:miter lim="800000"/>
            <a:headEnd/>
            <a:tailEnd/>
          </a:ln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800">
                <a:solidFill>
                  <a:srgbClr val="FFFFFF"/>
                </a:solidFill>
                <a:cs typeface="Arial" panose="020B0604020202020204" pitchFamily="34" charset="0"/>
              </a:rPr>
              <a:t>Μεταγλώττιση</a:t>
            </a:r>
          </a:p>
          <a:p>
            <a:pPr algn="ctr" eaLnBrk="1" hangingPunct="1"/>
            <a:r>
              <a:rPr lang="el-GR" altLang="el-GR">
                <a:solidFill>
                  <a:srgbClr val="FFFFFF"/>
                </a:solidFill>
                <a:cs typeface="Arial" panose="020B0604020202020204" pitchFamily="34" charset="0"/>
              </a:rPr>
              <a:t>Εκτελέσιμο... περίπου</a:t>
            </a:r>
          </a:p>
        </p:txBody>
      </p:sp>
      <p:sp>
        <p:nvSpPr>
          <p:cNvPr id="17418" name="Freeform: Shape 34">
            <a:extLst>
              <a:ext uri="{FF2B5EF4-FFF2-40B4-BE49-F238E27FC236}">
                <a16:creationId xmlns:a16="http://schemas.microsoft.com/office/drawing/2014/main" id="{4983B98D-4820-40C2-A0C5-748C773029EF}"/>
              </a:ext>
            </a:extLst>
          </p:cNvPr>
          <p:cNvSpPr>
            <a:spLocks/>
          </p:cNvSpPr>
          <p:nvPr/>
        </p:nvSpPr>
        <p:spPr bwMode="auto">
          <a:xfrm>
            <a:off x="7164388" y="2303463"/>
            <a:ext cx="719137" cy="504825"/>
          </a:xfrm>
          <a:custGeom>
            <a:avLst/>
            <a:gdLst>
              <a:gd name="T0" fmla="*/ 360000 w 21600"/>
              <a:gd name="T1" fmla="*/ 0 h 21600"/>
              <a:gd name="T2" fmla="*/ 720000 w 21600"/>
              <a:gd name="T3" fmla="*/ 252000 h 21600"/>
              <a:gd name="T4" fmla="*/ 360000 w 21600"/>
              <a:gd name="T5" fmla="*/ 503999 h 21600"/>
              <a:gd name="T6" fmla="*/ 0 w 21600"/>
              <a:gd name="T7" fmla="*/ 252000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5400 w 21600"/>
              <a:gd name="T13" fmla="*/ 0 h 21600"/>
              <a:gd name="T14" fmla="*/ 16200 w 21600"/>
              <a:gd name="T15" fmla="*/ 189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lnTo>
                  <a:pt x="5400" y="0"/>
                </a:lnTo>
                <a:close/>
              </a:path>
            </a:pathLst>
          </a:custGeom>
          <a:solidFill>
            <a:srgbClr val="FFFF00"/>
          </a:solidFill>
          <a:ln w="0">
            <a:solidFill>
              <a:srgbClr val="3465A4"/>
            </a:solidFill>
            <a:prstDash val="solid"/>
            <a:round/>
            <a:headEnd/>
            <a:tailEnd/>
          </a:ln>
        </p:spPr>
        <p:txBody>
          <a:bodyPr wrap="none" lIns="90000" tIns="45000" rIns="90000" bIns="45000" anchor="ctr"/>
          <a:lstStyle/>
          <a:p>
            <a:endParaRPr lang="el-GR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A337E20-A81E-43B5-BD72-18E4BEE91174}"/>
              </a:ext>
            </a:extLst>
          </p:cNvPr>
          <p:cNvSpPr>
            <a:spLocks/>
          </p:cNvSpPr>
          <p:nvPr/>
        </p:nvSpPr>
        <p:spPr bwMode="auto">
          <a:xfrm>
            <a:off x="7164388" y="4645025"/>
            <a:ext cx="720725" cy="503238"/>
          </a:xfrm>
          <a:custGeom>
            <a:avLst/>
            <a:gdLst>
              <a:gd name="T0" fmla="*/ 360000 w 21600"/>
              <a:gd name="T1" fmla="*/ 0 h 21600"/>
              <a:gd name="T2" fmla="*/ 720000 w 21600"/>
              <a:gd name="T3" fmla="*/ 252000 h 21600"/>
              <a:gd name="T4" fmla="*/ 360000 w 21600"/>
              <a:gd name="T5" fmla="*/ 503999 h 21600"/>
              <a:gd name="T6" fmla="*/ 0 w 21600"/>
              <a:gd name="T7" fmla="*/ 252000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5400 w 21600"/>
              <a:gd name="T13" fmla="*/ 0 h 21600"/>
              <a:gd name="T14" fmla="*/ 16200 w 21600"/>
              <a:gd name="T15" fmla="*/ 189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lnTo>
                  <a:pt x="5400" y="0"/>
                </a:lnTo>
                <a:close/>
              </a:path>
            </a:pathLst>
          </a:custGeom>
          <a:solidFill>
            <a:srgbClr val="FFFF00"/>
          </a:solidFill>
          <a:ln w="0">
            <a:solidFill>
              <a:srgbClr val="3465A4"/>
            </a:solidFill>
            <a:prstDash val="solid"/>
            <a:round/>
            <a:headEnd/>
            <a:tailEnd/>
          </a:ln>
        </p:spPr>
        <p:txBody>
          <a:bodyPr wrap="none" lIns="90000" tIns="45000" rIns="90000" bIns="45000" anchor="ctr"/>
          <a:lstStyle/>
          <a:p>
            <a:endParaRPr lang="el-GR"/>
          </a:p>
        </p:txBody>
      </p:sp>
      <p:sp>
        <p:nvSpPr>
          <p:cNvPr id="17420" name="Freeform: Shape 36">
            <a:extLst>
              <a:ext uri="{FF2B5EF4-FFF2-40B4-BE49-F238E27FC236}">
                <a16:creationId xmlns:a16="http://schemas.microsoft.com/office/drawing/2014/main" id="{F0E5CFD2-5EDD-46B1-A156-D5181C2651A5}"/>
              </a:ext>
            </a:extLst>
          </p:cNvPr>
          <p:cNvSpPr>
            <a:spLocks/>
          </p:cNvSpPr>
          <p:nvPr/>
        </p:nvSpPr>
        <p:spPr bwMode="auto">
          <a:xfrm>
            <a:off x="3095625" y="2087563"/>
            <a:ext cx="2952750" cy="1368425"/>
          </a:xfrm>
          <a:custGeom>
            <a:avLst/>
            <a:gdLst>
              <a:gd name="T0" fmla="*/ 1476000 w 2951999"/>
              <a:gd name="T1" fmla="*/ 0 h 1368000"/>
              <a:gd name="T2" fmla="*/ 2951999 w 2951999"/>
              <a:gd name="T3" fmla="*/ 684000 h 1368000"/>
              <a:gd name="T4" fmla="*/ 1476000 w 2951999"/>
              <a:gd name="T5" fmla="*/ 1368000 h 1368000"/>
              <a:gd name="T6" fmla="*/ 0 w 2951999"/>
              <a:gd name="T7" fmla="*/ 684000 h 13680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66781 w 2951999"/>
              <a:gd name="T13" fmla="*/ 66781 h 1368000"/>
              <a:gd name="T14" fmla="*/ 2885218 w 2951999"/>
              <a:gd name="T15" fmla="*/ 1301219 h 1368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51999" h="1368000">
                <a:moveTo>
                  <a:pt x="228000" y="0"/>
                </a:moveTo>
                <a:lnTo>
                  <a:pt x="227999" y="0"/>
                </a:lnTo>
                <a:cubicBezTo>
                  <a:pt x="102079" y="0"/>
                  <a:pt x="0" y="102079"/>
                  <a:pt x="0" y="227999"/>
                </a:cubicBezTo>
                <a:lnTo>
                  <a:pt x="0" y="1140000"/>
                </a:lnTo>
                <a:cubicBezTo>
                  <a:pt x="0" y="1265920"/>
                  <a:pt x="102079" y="1368000"/>
                  <a:pt x="228000" y="1368000"/>
                </a:cubicBezTo>
                <a:lnTo>
                  <a:pt x="2723999" y="1368000"/>
                </a:lnTo>
                <a:cubicBezTo>
                  <a:pt x="2849919" y="1368000"/>
                  <a:pt x="2951999" y="1265920"/>
                  <a:pt x="2951999" y="1140000"/>
                </a:cubicBezTo>
                <a:lnTo>
                  <a:pt x="2951999" y="228000"/>
                </a:lnTo>
                <a:cubicBezTo>
                  <a:pt x="2951999" y="102079"/>
                  <a:pt x="2849919" y="0"/>
                  <a:pt x="2723999" y="0"/>
                </a:cubicBezTo>
                <a:lnTo>
                  <a:pt x="228000" y="0"/>
                </a:lnTo>
                <a:close/>
              </a:path>
            </a:pathLst>
          </a:custGeom>
          <a:solidFill>
            <a:srgbClr val="00CC33"/>
          </a:solidFill>
          <a:ln w="0">
            <a:solidFill>
              <a:srgbClr val="3465A4"/>
            </a:solidFill>
            <a:miter lim="800000"/>
            <a:headEnd/>
            <a:tailEnd/>
          </a:ln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000">
                <a:solidFill>
                  <a:srgbClr val="FFFFFF"/>
                </a:solidFill>
                <a:cs typeface="Arial" panose="020B0604020202020204" pitchFamily="34" charset="0"/>
              </a:rPr>
              <a:t>Προεπεξεργασία #</a:t>
            </a:r>
          </a:p>
          <a:p>
            <a:pPr algn="ctr" eaLnBrk="1" hangingPunct="1"/>
            <a:r>
              <a:rPr lang="el-GR" altLang="el-GR" sz="1400">
                <a:cs typeface="Arial" panose="020B0604020202020204" pitchFamily="34" charset="0"/>
              </a:rPr>
              <a:t>Εξτρα βήμα για </a:t>
            </a:r>
            <a:r>
              <a:rPr lang="en-US" altLang="el-GR" sz="1400">
                <a:cs typeface="Arial" panose="020B0604020202020204" pitchFamily="34" charset="0"/>
              </a:rPr>
              <a:t>C</a:t>
            </a:r>
          </a:p>
          <a:p>
            <a:pPr algn="ctr" eaLnBrk="1" hangingPunct="1"/>
            <a:r>
              <a:rPr lang="en-US" altLang="el-GR" sz="1400">
                <a:cs typeface="Arial" panose="020B0604020202020204" pitchFamily="34" charset="0"/>
              </a:rPr>
              <a:t>(</a:t>
            </a:r>
            <a:r>
              <a:rPr lang="el-GR" altLang="el-GR" sz="1400">
                <a:cs typeface="Arial" panose="020B0604020202020204" pitchFamily="34" charset="0"/>
              </a:rPr>
              <a:t>αλλά το αγνοούμε για τώρα)</a:t>
            </a:r>
          </a:p>
        </p:txBody>
      </p:sp>
      <p:sp>
        <p:nvSpPr>
          <p:cNvPr id="17421" name="Freeform: Shape 37">
            <a:extLst>
              <a:ext uri="{FF2B5EF4-FFF2-40B4-BE49-F238E27FC236}">
                <a16:creationId xmlns:a16="http://schemas.microsoft.com/office/drawing/2014/main" id="{2827709C-9A79-4E6A-80D0-1162811656D8}"/>
              </a:ext>
            </a:extLst>
          </p:cNvPr>
          <p:cNvSpPr>
            <a:spLocks/>
          </p:cNvSpPr>
          <p:nvPr/>
        </p:nvSpPr>
        <p:spPr bwMode="auto">
          <a:xfrm rot="-5400000">
            <a:off x="4241006" y="419894"/>
            <a:ext cx="719138" cy="1968500"/>
          </a:xfrm>
          <a:custGeom>
            <a:avLst/>
            <a:gdLst>
              <a:gd name="T0" fmla="*/ 360000 w 21600"/>
              <a:gd name="T1" fmla="*/ 0 h 21600"/>
              <a:gd name="T2" fmla="*/ 720000 w 21600"/>
              <a:gd name="T3" fmla="*/ 984087 h 21600"/>
              <a:gd name="T4" fmla="*/ 360000 w 21600"/>
              <a:gd name="T5" fmla="*/ 1968174 h 21600"/>
              <a:gd name="T6" fmla="*/ 0 w 21600"/>
              <a:gd name="T7" fmla="*/ 98408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5400 w 21600"/>
              <a:gd name="T13" fmla="*/ 0 h 21600"/>
              <a:gd name="T14" fmla="*/ 16200 w 21600"/>
              <a:gd name="T15" fmla="*/ 189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lnTo>
                  <a:pt x="5400" y="0"/>
                </a:lnTo>
                <a:close/>
              </a:path>
            </a:pathLst>
          </a:custGeom>
          <a:solidFill>
            <a:srgbClr val="FFFF00"/>
          </a:solidFill>
          <a:ln w="0">
            <a:solidFill>
              <a:srgbClr val="3465A4"/>
            </a:solidFill>
            <a:prstDash val="solid"/>
            <a:round/>
            <a:headEnd/>
            <a:tailEnd/>
          </a:ln>
        </p:spPr>
        <p:txBody>
          <a:bodyPr wrap="none" lIns="90000" tIns="45000" rIns="90000" bIns="45000" anchor="ctr"/>
          <a:lstStyle/>
          <a:p>
            <a:endParaRPr lang="el-G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 autoUpdateAnimBg="0"/>
      <p:bldP spid="29" grpId="0" animBg="1" autoUpdateAnimBg="0"/>
      <p:bldP spid="30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>
            <a:extLst>
              <a:ext uri="{FF2B5EF4-FFF2-40B4-BE49-F238E27FC236}">
                <a16:creationId xmlns:a16="http://schemas.microsoft.com/office/drawing/2014/main" id="{92D1AC0F-12AA-4C78-BA3D-6A0771991D66}"/>
              </a:ext>
            </a:extLst>
          </p:cNvPr>
          <p:cNvSpPr txBox="1"/>
          <p:nvPr/>
        </p:nvSpPr>
        <p:spPr>
          <a:xfrm>
            <a:off x="288000" y="576000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800">
                <a:solidFill>
                  <a:srgbClr val="FFFFFF"/>
                </a:solidFill>
              </a:rPr>
              <a:t>Οι εντολές της γλώσσας</a:t>
            </a:r>
          </a:p>
        </p:txBody>
      </p:sp>
      <p:pic>
        <p:nvPicPr>
          <p:cNvPr id="18437" name="Picture 27">
            <a:extLst>
              <a:ext uri="{FF2B5EF4-FFF2-40B4-BE49-F238E27FC236}">
                <a16:creationId xmlns:a16="http://schemas.microsoft.com/office/drawing/2014/main" id="{8CC6F61F-CD15-496D-BB72-EB8208D52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88" y="1512888"/>
            <a:ext cx="8226425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C0F9193-AD92-44DE-8F30-F3FCD3A52FBF}"/>
              </a:ext>
            </a:extLst>
          </p:cNvPr>
          <p:cNvSpPr/>
          <p:nvPr/>
        </p:nvSpPr>
        <p:spPr>
          <a:xfrm>
            <a:off x="2517775" y="2351088"/>
            <a:ext cx="1166813" cy="403225"/>
          </a:xfrm>
          <a:prstGeom prst="roundRect">
            <a:avLst/>
          </a:pr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l-GR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A36676C-7022-4D0B-8702-CEE721393ACE}"/>
              </a:ext>
            </a:extLst>
          </p:cNvPr>
          <p:cNvSpPr/>
          <p:nvPr/>
        </p:nvSpPr>
        <p:spPr>
          <a:xfrm>
            <a:off x="2517775" y="4438650"/>
            <a:ext cx="1166813" cy="403225"/>
          </a:xfrm>
          <a:prstGeom prst="roundRect">
            <a:avLst/>
          </a:pr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l-GR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82EEF28-8981-4F08-A0BA-314FB13E3496}"/>
              </a:ext>
            </a:extLst>
          </p:cNvPr>
          <p:cNvSpPr/>
          <p:nvPr/>
        </p:nvSpPr>
        <p:spPr>
          <a:xfrm>
            <a:off x="2517775" y="5459413"/>
            <a:ext cx="1166813" cy="403225"/>
          </a:xfrm>
          <a:prstGeom prst="roundRect">
            <a:avLst/>
          </a:pr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l-GR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80974A8-77DB-4EAD-B9D1-605194CB25C5}"/>
              </a:ext>
            </a:extLst>
          </p:cNvPr>
          <p:cNvSpPr/>
          <p:nvPr/>
        </p:nvSpPr>
        <p:spPr>
          <a:xfrm>
            <a:off x="6718300" y="5459413"/>
            <a:ext cx="1166813" cy="403225"/>
          </a:xfrm>
          <a:prstGeom prst="roundRect">
            <a:avLst/>
          </a:pr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l-GR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77A9689-04F2-4E2E-821E-0C7AEE391E33}"/>
              </a:ext>
            </a:extLst>
          </p:cNvPr>
          <p:cNvSpPr/>
          <p:nvPr/>
        </p:nvSpPr>
        <p:spPr>
          <a:xfrm>
            <a:off x="4454525" y="1747838"/>
            <a:ext cx="1166813" cy="404812"/>
          </a:xfrm>
          <a:prstGeom prst="roundRect">
            <a:avLst/>
          </a:pr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l-GR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5FD2B03-9837-4105-8D91-FDEAE993FD9A}"/>
              </a:ext>
            </a:extLst>
          </p:cNvPr>
          <p:cNvSpPr/>
          <p:nvPr/>
        </p:nvSpPr>
        <p:spPr>
          <a:xfrm>
            <a:off x="2517775" y="3902075"/>
            <a:ext cx="1166813" cy="403225"/>
          </a:xfrm>
          <a:prstGeom prst="roundRect">
            <a:avLst/>
          </a:pr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l-GR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FF1E20A-9AF9-49B0-A384-1E3E71E87AF9}"/>
              </a:ext>
            </a:extLst>
          </p:cNvPr>
          <p:cNvSpPr/>
          <p:nvPr/>
        </p:nvSpPr>
        <p:spPr>
          <a:xfrm>
            <a:off x="577850" y="3386138"/>
            <a:ext cx="1144588" cy="404812"/>
          </a:xfrm>
          <a:prstGeom prst="roundRect">
            <a:avLst/>
          </a:pr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l-GR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78A70DD-71BD-4D14-8494-219393E99C44}"/>
              </a:ext>
            </a:extLst>
          </p:cNvPr>
          <p:cNvSpPr/>
          <p:nvPr/>
        </p:nvSpPr>
        <p:spPr>
          <a:xfrm>
            <a:off x="4454525" y="2351088"/>
            <a:ext cx="1166813" cy="403225"/>
          </a:xfrm>
          <a:prstGeom prst="roundRect">
            <a:avLst/>
          </a:pr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l-GR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7762289-511F-4A66-816C-8DA0B0730D84}"/>
              </a:ext>
            </a:extLst>
          </p:cNvPr>
          <p:cNvSpPr/>
          <p:nvPr/>
        </p:nvSpPr>
        <p:spPr>
          <a:xfrm>
            <a:off x="2625725" y="1747838"/>
            <a:ext cx="1301750" cy="404812"/>
          </a:xfrm>
          <a:prstGeom prst="roundRect">
            <a:avLst/>
          </a:pr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l-GR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>
            <a:extLst>
              <a:ext uri="{FF2B5EF4-FFF2-40B4-BE49-F238E27FC236}">
                <a16:creationId xmlns:a16="http://schemas.microsoft.com/office/drawing/2014/main" id="{3646E01D-5611-42F2-B66F-E57916124093}"/>
              </a:ext>
            </a:extLst>
          </p:cNvPr>
          <p:cNvSpPr txBox="1"/>
          <p:nvPr/>
        </p:nvSpPr>
        <p:spPr>
          <a:xfrm>
            <a:off x="273199" y="341501"/>
            <a:ext cx="8541770" cy="863279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800">
                <a:solidFill>
                  <a:srgbClr val="FFFFFF"/>
                </a:solidFill>
              </a:rPr>
              <a:t>Γράφοντας </a:t>
            </a:r>
            <a:r>
              <a:rPr lang="en-US" altLang="el-GR" sz="2800">
                <a:solidFill>
                  <a:srgbClr val="FFFFFF"/>
                </a:solidFill>
              </a:rPr>
              <a:t>C </a:t>
            </a:r>
            <a:r>
              <a:rPr lang="el-GR" altLang="el-GR" sz="2800">
                <a:solidFill>
                  <a:srgbClr val="FFFFFF"/>
                </a:solidFill>
              </a:rPr>
              <a:t>στον Υπολογιστή σε σχέση με το </a:t>
            </a:r>
            <a:r>
              <a:rPr lang="en-US" altLang="el-GR" sz="2800">
                <a:solidFill>
                  <a:srgbClr val="FFFFFF"/>
                </a:solidFill>
              </a:rPr>
              <a:t>Arduino</a:t>
            </a:r>
            <a:endParaRPr lang="el-GR" altLang="el-GR" sz="2800">
              <a:solidFill>
                <a:srgbClr val="FFFFFF"/>
              </a:solidFill>
            </a:endParaRPr>
          </a:p>
        </p:txBody>
      </p:sp>
      <p:pic>
        <p:nvPicPr>
          <p:cNvPr id="19461" name="Picture 2">
            <a:extLst>
              <a:ext uri="{FF2B5EF4-FFF2-40B4-BE49-F238E27FC236}">
                <a16:creationId xmlns:a16="http://schemas.microsoft.com/office/drawing/2014/main" id="{0DB5E6D5-339F-4A31-A19C-045086476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99" y="2098208"/>
            <a:ext cx="4085738" cy="4143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Shape 1">
            <a:extLst>
              <a:ext uri="{FF2B5EF4-FFF2-40B4-BE49-F238E27FC236}">
                <a16:creationId xmlns:a16="http://schemas.microsoft.com/office/drawing/2014/main" id="{A4275D85-B0C5-45A9-A8D3-C121B70E43FE}"/>
              </a:ext>
            </a:extLst>
          </p:cNvPr>
          <p:cNvSpPr txBox="1"/>
          <p:nvPr/>
        </p:nvSpPr>
        <p:spPr>
          <a:xfrm>
            <a:off x="273199" y="1213918"/>
            <a:ext cx="4085738" cy="863279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l-GR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Arduino</a:t>
            </a:r>
            <a:endParaRPr lang="el-GR" dirty="0"/>
          </a:p>
        </p:txBody>
      </p:sp>
      <p:sp>
        <p:nvSpPr>
          <p:cNvPr id="32" name="TextShape 1">
            <a:extLst>
              <a:ext uri="{FF2B5EF4-FFF2-40B4-BE49-F238E27FC236}">
                <a16:creationId xmlns:a16="http://schemas.microsoft.com/office/drawing/2014/main" id="{50C3BFEB-49EE-4CD0-A052-EB38E22B8B4F}"/>
              </a:ext>
            </a:extLst>
          </p:cNvPr>
          <p:cNvSpPr txBox="1"/>
          <p:nvPr/>
        </p:nvSpPr>
        <p:spPr>
          <a:xfrm>
            <a:off x="273199" y="2911036"/>
            <a:ext cx="4014226" cy="764322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000">
                <a:effectLst>
                  <a:outerShdw blurRad="38100" dist="38100" dir="2700000" algn="tl">
                    <a:srgbClr val="C0C0C0"/>
                  </a:outerShdw>
                </a:effectLst>
              </a:rPr>
              <a:t>Εκτελείται μια φορά στην αρχή</a:t>
            </a:r>
          </a:p>
        </p:txBody>
      </p:sp>
      <p:sp>
        <p:nvSpPr>
          <p:cNvPr id="33" name="TextShape 1">
            <a:extLst>
              <a:ext uri="{FF2B5EF4-FFF2-40B4-BE49-F238E27FC236}">
                <a16:creationId xmlns:a16="http://schemas.microsoft.com/office/drawing/2014/main" id="{9632BEC6-F7A5-409C-AFDD-E13BDBCA5915}"/>
              </a:ext>
            </a:extLst>
          </p:cNvPr>
          <p:cNvSpPr txBox="1"/>
          <p:nvPr/>
        </p:nvSpPr>
        <p:spPr>
          <a:xfrm>
            <a:off x="273199" y="5442648"/>
            <a:ext cx="4014226" cy="46987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Εκτελείται συνέχεια</a:t>
            </a:r>
          </a:p>
        </p:txBody>
      </p:sp>
      <p:pic>
        <p:nvPicPr>
          <p:cNvPr id="19471" name="Picture 4">
            <a:extLst>
              <a:ext uri="{FF2B5EF4-FFF2-40B4-BE49-F238E27FC236}">
                <a16:creationId xmlns:a16="http://schemas.microsoft.com/office/drawing/2014/main" id="{839E32BD-0583-4B8A-8099-A1CDA8FCC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096" y="2098209"/>
            <a:ext cx="4352925" cy="4143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Shape 1">
            <a:extLst>
              <a:ext uri="{FF2B5EF4-FFF2-40B4-BE49-F238E27FC236}">
                <a16:creationId xmlns:a16="http://schemas.microsoft.com/office/drawing/2014/main" id="{17094CAD-417B-4EC0-A8B4-733516E8ACA8}"/>
              </a:ext>
            </a:extLst>
          </p:cNvPr>
          <p:cNvSpPr txBox="1"/>
          <p:nvPr/>
        </p:nvSpPr>
        <p:spPr>
          <a:xfrm>
            <a:off x="4461436" y="1213918"/>
            <a:ext cx="4353533" cy="863279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800">
                <a:solidFill>
                  <a:srgbClr val="FFFFFF"/>
                </a:solidFill>
              </a:rPr>
              <a:t>Υπολογιστής</a:t>
            </a:r>
          </a:p>
        </p:txBody>
      </p:sp>
      <p:sp>
        <p:nvSpPr>
          <p:cNvPr id="36" name="TextShape 1">
            <a:extLst>
              <a:ext uri="{FF2B5EF4-FFF2-40B4-BE49-F238E27FC236}">
                <a16:creationId xmlns:a16="http://schemas.microsoft.com/office/drawing/2014/main" id="{7A0B7129-5C43-45E6-9A02-D86B75E466D9}"/>
              </a:ext>
            </a:extLst>
          </p:cNvPr>
          <p:cNvSpPr txBox="1"/>
          <p:nvPr/>
        </p:nvSpPr>
        <p:spPr>
          <a:xfrm>
            <a:off x="5020837" y="3183024"/>
            <a:ext cx="3526065" cy="2152456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000">
                <a:effectLst>
                  <a:outerShdw blurRad="38100" dist="38100" dir="2700000" algn="tl">
                    <a:srgbClr val="C0C0C0"/>
                  </a:outerShdw>
                </a:effectLst>
              </a:rPr>
              <a:t>Οτι βρίσκεται εδώ εκτελείται μέχρι να φτάσουμε στο </a:t>
            </a:r>
            <a:r>
              <a:rPr lang="en-US" altLang="el-GR" sz="2000">
                <a:effectLst>
                  <a:outerShdw blurRad="38100" dist="38100" dir="2700000" algn="tl">
                    <a:srgbClr val="C0C0C0"/>
                  </a:outerShdw>
                </a:effectLst>
              </a:rPr>
              <a:t>return </a:t>
            </a:r>
            <a:r>
              <a:rPr lang="el-GR" altLang="el-GR" sz="2000">
                <a:effectLst>
                  <a:outerShdw blurRad="38100" dist="38100" dir="2700000" algn="tl">
                    <a:srgbClr val="C0C0C0"/>
                  </a:outerShdw>
                </a:effectLst>
              </a:rPr>
              <a:t>ή να κλείσουμε το πρόγραμμα!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>
            <a:extLst>
              <a:ext uri="{FF2B5EF4-FFF2-40B4-BE49-F238E27FC236}">
                <a16:creationId xmlns:a16="http://schemas.microsoft.com/office/drawing/2014/main" id="{67E94DF5-282F-4EA4-A6F7-6CBAE044B671}"/>
              </a:ext>
            </a:extLst>
          </p:cNvPr>
          <p:cNvSpPr txBox="1"/>
          <p:nvPr/>
        </p:nvSpPr>
        <p:spPr>
          <a:xfrm>
            <a:off x="216000" y="326880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800">
                <a:solidFill>
                  <a:srgbClr val="FFFFFF"/>
                </a:solidFill>
              </a:rPr>
              <a:t>Που μπορούμε να μάθουμε περισσότερα;</a:t>
            </a:r>
          </a:p>
        </p:txBody>
      </p:sp>
      <p:pic>
        <p:nvPicPr>
          <p:cNvPr id="20485" name="Picture 22">
            <a:extLst>
              <a:ext uri="{FF2B5EF4-FFF2-40B4-BE49-F238E27FC236}">
                <a16:creationId xmlns:a16="http://schemas.microsoft.com/office/drawing/2014/main" id="{DE291F75-C530-4C5D-B75B-2AB84E575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90638"/>
            <a:ext cx="3635375" cy="513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23">
            <a:extLst>
              <a:ext uri="{FF2B5EF4-FFF2-40B4-BE49-F238E27FC236}">
                <a16:creationId xmlns:a16="http://schemas.microsoft.com/office/drawing/2014/main" id="{93E89831-995A-4A9F-971F-FF32FAE5A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25" y="1290638"/>
            <a:ext cx="3414713" cy="481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>
            <a:extLst>
              <a:ext uri="{FF2B5EF4-FFF2-40B4-BE49-F238E27FC236}">
                <a16:creationId xmlns:a16="http://schemas.microsoft.com/office/drawing/2014/main" id="{D8FAA516-CF66-4E8F-95BA-1594ECDC0EDA}"/>
              </a:ext>
            </a:extLst>
          </p:cNvPr>
          <p:cNvSpPr txBox="1"/>
          <p:nvPr/>
        </p:nvSpPr>
        <p:spPr>
          <a:xfrm>
            <a:off x="312187" y="159798"/>
            <a:ext cx="8519626" cy="809463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400">
                <a:solidFill>
                  <a:srgbClr val="FFFFFF"/>
                </a:solidFill>
              </a:rPr>
              <a:t>Πως μπορούμε να γράψουμε </a:t>
            </a:r>
            <a:r>
              <a:rPr lang="en-US" altLang="el-GR" sz="2400">
                <a:solidFill>
                  <a:srgbClr val="FFFFFF"/>
                </a:solidFill>
              </a:rPr>
              <a:t>C </a:t>
            </a:r>
            <a:r>
              <a:rPr lang="el-GR" altLang="el-GR" sz="2400">
                <a:solidFill>
                  <a:srgbClr val="FFFFFF"/>
                </a:solidFill>
              </a:rPr>
              <a:t>στον υπολογιστή μας;</a:t>
            </a:r>
          </a:p>
        </p:txBody>
      </p:sp>
      <p:sp>
        <p:nvSpPr>
          <p:cNvPr id="23" name="TextShape 1">
            <a:extLst>
              <a:ext uri="{FF2B5EF4-FFF2-40B4-BE49-F238E27FC236}">
                <a16:creationId xmlns:a16="http://schemas.microsoft.com/office/drawing/2014/main" id="{E27D04C5-6D0C-4ED7-A807-4C2CAC94F34D}"/>
              </a:ext>
            </a:extLst>
          </p:cNvPr>
          <p:cNvSpPr txBox="1"/>
          <p:nvPr/>
        </p:nvSpPr>
        <p:spPr>
          <a:xfrm>
            <a:off x="2511554" y="1037237"/>
            <a:ext cx="4120892" cy="486677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l-GR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onlinegdb.com</a:t>
            </a:r>
            <a:endParaRPr lang="el-GR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1512" name="Picture 1">
            <a:extLst>
              <a:ext uri="{FF2B5EF4-FFF2-40B4-BE49-F238E27FC236}">
                <a16:creationId xmlns:a16="http://schemas.microsoft.com/office/drawing/2014/main" id="{4DF16C3C-89EB-4F78-A445-35CBCDD71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8" y="1524000"/>
            <a:ext cx="8442325" cy="517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5FD480CF-D125-4FB3-97D3-2D1244E11E0C}"/>
              </a:ext>
            </a:extLst>
          </p:cNvPr>
          <p:cNvSpPr txBox="1"/>
          <p:nvPr/>
        </p:nvSpPr>
        <p:spPr>
          <a:xfrm>
            <a:off x="312187" y="159798"/>
            <a:ext cx="8519626" cy="809463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400" dirty="0">
                <a:solidFill>
                  <a:srgbClr val="FFFFFF"/>
                </a:solidFill>
              </a:rPr>
              <a:t>Ας δούμε λίγο τον κώδικα μας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53277F-AD76-4624-AA5D-024EA75EF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87" y="1089840"/>
            <a:ext cx="4737663" cy="5453003"/>
          </a:xfrm>
          <a:prstGeom prst="rect">
            <a:avLst/>
          </a:prstGeom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BF6246FF-BC37-4612-BE4E-1F14738B4268}"/>
              </a:ext>
            </a:extLst>
          </p:cNvPr>
          <p:cNvSpPr/>
          <p:nvPr/>
        </p:nvSpPr>
        <p:spPr>
          <a:xfrm>
            <a:off x="4163627" y="1089840"/>
            <a:ext cx="2645545" cy="1544715"/>
          </a:xfrm>
          <a:prstGeom prst="wedgeEllipseCallout">
            <a:avLst>
              <a:gd name="adj1" fmla="val -86269"/>
              <a:gd name="adj2" fmla="val 2686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Δήλωση Μεταβλητών</a:t>
            </a:r>
            <a:endParaRPr lang="en-US" dirty="0"/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0A85613C-11CD-410F-BDE3-E2265E8D9329}"/>
              </a:ext>
            </a:extLst>
          </p:cNvPr>
          <p:cNvSpPr/>
          <p:nvPr/>
        </p:nvSpPr>
        <p:spPr>
          <a:xfrm>
            <a:off x="4946341" y="2171859"/>
            <a:ext cx="2645545" cy="1379209"/>
          </a:xfrm>
          <a:prstGeom prst="wedgeEllipseCallout">
            <a:avLst>
              <a:gd name="adj1" fmla="val -127209"/>
              <a:gd name="adj2" fmla="val -589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Ανάθεση τιμής</a:t>
            </a:r>
            <a:endParaRPr lang="en-US" dirty="0"/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3CE67981-FE73-4C5E-81FC-B0992028A3FD}"/>
              </a:ext>
            </a:extLst>
          </p:cNvPr>
          <p:cNvSpPr/>
          <p:nvPr/>
        </p:nvSpPr>
        <p:spPr>
          <a:xfrm>
            <a:off x="5906609" y="3126736"/>
            <a:ext cx="2645545" cy="1379209"/>
          </a:xfrm>
          <a:prstGeom prst="wedgeEllipseCallout">
            <a:avLst>
              <a:gd name="adj1" fmla="val -127209"/>
              <a:gd name="adj2" fmla="val -589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Σύνθετη εντολή (άγκιστρα)</a:t>
            </a:r>
            <a:endParaRPr lang="en-US" dirty="0"/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CFF5259C-3417-4977-88AC-1AFA21B85F2E}"/>
              </a:ext>
            </a:extLst>
          </p:cNvPr>
          <p:cNvSpPr/>
          <p:nvPr/>
        </p:nvSpPr>
        <p:spPr>
          <a:xfrm>
            <a:off x="5646197" y="5163634"/>
            <a:ext cx="2645545" cy="1379209"/>
          </a:xfrm>
          <a:prstGeom prst="wedgeEllipseCallout">
            <a:avLst>
              <a:gd name="adj1" fmla="val -140296"/>
              <a:gd name="adj2" fmla="val 312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Όλες οι εντολές τελειώνουν με «;»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364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654</TotalTime>
  <Words>344</Words>
  <Application>Microsoft Office PowerPoint</Application>
  <PresentationFormat>On-screen Show (4:3)</PresentationFormat>
  <Paragraphs>75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Liberation Serif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Διαφάνεια 1</dc:title>
  <dc:subject/>
  <dc:creator>sonicy_@hotmail.com</dc:creator>
  <dc:description/>
  <cp:lastModifiedBy>Manolis Kiagias</cp:lastModifiedBy>
  <cp:revision>61</cp:revision>
  <dcterms:created xsi:type="dcterms:W3CDTF">2015-11-18T00:35:39Z</dcterms:created>
  <dcterms:modified xsi:type="dcterms:W3CDTF">2020-02-18T11:34:14Z</dcterms:modified>
  <dc:language>el-GR</dc:language>
</cp:coreProperties>
</file>